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72" r:id="rId3"/>
    <p:sldId id="261" r:id="rId4"/>
    <p:sldId id="262" r:id="rId5"/>
    <p:sldId id="263" r:id="rId6"/>
    <p:sldId id="276" r:id="rId7"/>
    <p:sldId id="265" r:id="rId8"/>
    <p:sldId id="275" r:id="rId9"/>
    <p:sldId id="266" r:id="rId10"/>
    <p:sldId id="269" r:id="rId11"/>
    <p:sldId id="270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</p:sldIdLst>
  <p:sldSz cx="9144000" cy="5143500" type="screen16x9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44">
          <p15:clr>
            <a:srgbClr val="A4A3A4"/>
          </p15:clr>
        </p15:guide>
        <p15:guide id="2" orient="horz" pos="1616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38" autoAdjust="0"/>
    <p:restoredTop sz="76370" autoAdjust="0"/>
  </p:normalViewPr>
  <p:slideViewPr>
    <p:cSldViewPr>
      <p:cViewPr>
        <p:scale>
          <a:sx n="75" d="100"/>
          <a:sy n="75" d="100"/>
        </p:scale>
        <p:origin x="-2568" y="-798"/>
      </p:cViewPr>
      <p:guideLst>
        <p:guide orient="horz" pos="1008"/>
        <p:guide orient="horz" pos="1212"/>
        <p:guide pos="2880"/>
      </p:guideLst>
    </p:cSldViewPr>
  </p:slideViewPr>
  <p:outlineViewPr>
    <p:cViewPr>
      <p:scale>
        <a:sx n="33" d="100"/>
        <a:sy n="33" d="100"/>
      </p:scale>
      <p:origin x="42" y="155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F1AD0E6-AFDD-4886-BB96-71215E667BD2}" type="datetimeFigureOut">
              <a:rPr lang="fr-FR" smtClean="0"/>
              <a:t>04/10/2017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D609874-F81B-4FDA-BA6F-0750AB9DC2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75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9874-F81B-4FDA-BA6F-0750AB9DC2F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67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9874-F81B-4FDA-BA6F-0750AB9DC2F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849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9874-F81B-4FDA-BA6F-0750AB9DC2F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666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7D7A8-917A-40D9-BDF8-2F501F77FC14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7D7A8-917A-40D9-BDF8-2F501F77FC14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9874-F81B-4FDA-BA6F-0750AB9DC2F2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666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9874-F81B-4FDA-BA6F-0750AB9DC2F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0662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9874-F81B-4FDA-BA6F-0750AB9DC2F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552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9874-F81B-4FDA-BA6F-0750AB9DC2F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331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9874-F81B-4FDA-BA6F-0750AB9DC2F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597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9874-F81B-4FDA-BA6F-0750AB9DC2F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713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9874-F81B-4FDA-BA6F-0750AB9DC2F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714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9874-F81B-4FDA-BA6F-0750AB9DC2F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713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9874-F81B-4FDA-BA6F-0750AB9DC2F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59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383618"/>
            <a:ext cx="8208144" cy="1458162"/>
          </a:xfr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tx1">
                    <a:lumMod val="85000"/>
                    <a:lumOff val="15000"/>
                  </a:schemeClr>
                </a:solidFill>
                <a:latin typeface="Graphik Semibold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99792" y="3327834"/>
            <a:ext cx="3744416" cy="1566174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Graphik Regular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92" y="0"/>
            <a:ext cx="1944216" cy="150751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95936" y="3327835"/>
            <a:ext cx="1152128" cy="342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801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_Exempl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085696"/>
            <a:ext cx="3135744" cy="335211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5" y="205978"/>
            <a:ext cx="8280919" cy="1933724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Graphik Semibold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193709"/>
            <a:ext cx="6840760" cy="2268252"/>
          </a:xfrm>
        </p:spPr>
        <p:txBody>
          <a:bodyPr/>
          <a:lstStyle>
            <a:lvl1pPr marL="0" indent="0" algn="l">
              <a:buNone/>
              <a:defRPr>
                <a:latin typeface="Graphik Regular" pitchFamily="34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 |  @nissone  |  #ParisWeb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6614864" y="4767263"/>
            <a:ext cx="2133600" cy="273844"/>
          </a:xfrm>
        </p:spPr>
        <p:txBody>
          <a:bodyPr/>
          <a:lstStyle/>
          <a:p>
            <a:fld id="{7422BEDD-F5D6-46D9-802B-5ADCBD652CD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539552" y="249493"/>
            <a:ext cx="1152128" cy="342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467544" y="4462463"/>
            <a:ext cx="8280920" cy="269081"/>
          </a:xfrm>
        </p:spPr>
        <p:txBody>
          <a:bodyPr anchor="b">
            <a:noAutofit/>
          </a:bodyPr>
          <a:lstStyle>
            <a:lvl1pPr>
              <a:defRPr sz="1200">
                <a:latin typeface="Graphik Regular" pitchFamily="34" charset="0"/>
              </a:defRPr>
            </a:lvl1pPr>
            <a:lvl2pPr>
              <a:defRPr sz="1600">
                <a:latin typeface="Graphik Regular" pitchFamily="34" charset="0"/>
              </a:defRPr>
            </a:lvl2pPr>
            <a:lvl3pPr>
              <a:defRPr sz="1400">
                <a:latin typeface="Graphik Regular" pitchFamily="34" charset="0"/>
              </a:defRPr>
            </a:lvl3pPr>
            <a:lvl4pPr>
              <a:defRPr sz="1200">
                <a:latin typeface="Graphik Regular" pitchFamily="34" charset="0"/>
              </a:defRPr>
            </a:lvl4pPr>
            <a:lvl5pPr>
              <a:defRPr sz="1200">
                <a:latin typeface="Graphik Regular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9680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3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50031"/>
            <a:ext cx="8208144" cy="1835666"/>
          </a:xfrm>
        </p:spPr>
        <p:txBody>
          <a:bodyPr anchor="b">
            <a:noAutofit/>
          </a:bodyPr>
          <a:lstStyle>
            <a:lvl1pPr algn="ctr">
              <a:defRPr sz="4400" b="0" cap="none" baseline="0">
                <a:solidFill>
                  <a:schemeClr val="tx1"/>
                </a:solidFill>
                <a:latin typeface="Graphik Semibold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995936" y="2193709"/>
            <a:ext cx="1152128" cy="342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ekino.  |  @nissone  |  #ParisWeb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3E3EAD6-BBFB-491E-8FF0-8FF4C0ADCF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532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250031"/>
            <a:ext cx="7488064" cy="1350170"/>
          </a:xfrm>
        </p:spPr>
        <p:txBody>
          <a:bodyPr anchor="b"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  <a:latin typeface="Graphik Semibold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924051"/>
            <a:ext cx="7488064" cy="2429898"/>
          </a:xfrm>
        </p:spPr>
        <p:txBody>
          <a:bodyPr/>
          <a:lstStyle>
            <a:lvl1pPr marL="0" indent="0" algn="l">
              <a:buNone/>
              <a:defRPr>
                <a:latin typeface="Graphik Regular" pitchFamily="34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45800">
            <a:off x="-483627" y="-8801"/>
            <a:ext cx="2049186" cy="181226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31640" y="1653649"/>
            <a:ext cx="1152128" cy="342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467544" y="4462463"/>
            <a:ext cx="8208144" cy="269081"/>
          </a:xfrm>
        </p:spPr>
        <p:txBody>
          <a:bodyPr anchor="b">
            <a:noAutofit/>
          </a:bodyPr>
          <a:lstStyle>
            <a:lvl1pPr>
              <a:defRPr sz="1200">
                <a:latin typeface="Graphik Regular" pitchFamily="34" charset="0"/>
              </a:defRPr>
            </a:lvl1pPr>
            <a:lvl2pPr>
              <a:defRPr sz="1600">
                <a:latin typeface="Graphik Regular" pitchFamily="34" charset="0"/>
              </a:defRPr>
            </a:lvl2pPr>
            <a:lvl3pPr>
              <a:defRPr sz="1400">
                <a:latin typeface="Graphik Regular" pitchFamily="34" charset="0"/>
              </a:defRPr>
            </a:lvl3pPr>
            <a:lvl4pPr>
              <a:defRPr sz="1200">
                <a:latin typeface="Graphik Regular" pitchFamily="34" charset="0"/>
              </a:defRPr>
            </a:lvl4pPr>
            <a:lvl5pPr>
              <a:defRPr sz="1200">
                <a:latin typeface="Graphik Regular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>
                <a:latin typeface="Graphik Semibold" pitchFamily="34" charset="0"/>
              </a:rPr>
              <a:t>ekino.  |  @nissone  |  #ParisWeb</a:t>
            </a:r>
            <a:endParaRPr lang="fr-FR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3E3EAD6-BBFB-491E-8FF0-8FF4C0ADCF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62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2 - Ca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085696"/>
            <a:ext cx="3135744" cy="335211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5" y="249492"/>
            <a:ext cx="8208144" cy="1350708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Graphik Semibold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24050"/>
            <a:ext cx="6840760" cy="2537911"/>
          </a:xfrm>
        </p:spPr>
        <p:txBody>
          <a:bodyPr/>
          <a:lstStyle>
            <a:lvl1pPr marL="0" indent="0" algn="l">
              <a:buNone/>
              <a:defRPr>
                <a:latin typeface="Graphik Regular" pitchFamily="34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552" y="249493"/>
            <a:ext cx="1152128" cy="342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467544" y="4462463"/>
            <a:ext cx="8208144" cy="269081"/>
          </a:xfrm>
        </p:spPr>
        <p:txBody>
          <a:bodyPr anchor="b">
            <a:noAutofit/>
          </a:bodyPr>
          <a:lstStyle>
            <a:lvl1pPr>
              <a:defRPr sz="1200">
                <a:latin typeface="Graphik Regular" pitchFamily="34" charset="0"/>
              </a:defRPr>
            </a:lvl1pPr>
            <a:lvl2pPr>
              <a:defRPr sz="1600">
                <a:latin typeface="Graphik Regular" pitchFamily="34" charset="0"/>
              </a:defRPr>
            </a:lvl2pPr>
            <a:lvl3pPr>
              <a:defRPr sz="1400">
                <a:latin typeface="Graphik Regular" pitchFamily="34" charset="0"/>
              </a:defRPr>
            </a:lvl3pPr>
            <a:lvl4pPr>
              <a:defRPr sz="1200">
                <a:latin typeface="Graphik Regular" pitchFamily="34" charset="0"/>
              </a:defRPr>
            </a:lvl4pPr>
            <a:lvl5pPr>
              <a:defRPr sz="1200">
                <a:latin typeface="Graphik Regular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ekino.  |  @nissone  |  #ParisWeb</a:t>
            </a: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3E3EAD6-BBFB-491E-8FF0-8FF4C0ADCF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056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2 - Cat [Green]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5" y="249492"/>
            <a:ext cx="8208144" cy="1350708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Graphik Semibold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24050"/>
            <a:ext cx="6840760" cy="2537911"/>
          </a:xfrm>
        </p:spPr>
        <p:txBody>
          <a:bodyPr/>
          <a:lstStyle>
            <a:lvl1pPr marL="0" indent="0" algn="l">
              <a:buNone/>
              <a:defRPr>
                <a:latin typeface="Graphik Regular" pitchFamily="34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552" y="249493"/>
            <a:ext cx="1152128" cy="3428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467544" y="4462463"/>
            <a:ext cx="8208144" cy="269081"/>
          </a:xfrm>
        </p:spPr>
        <p:txBody>
          <a:bodyPr anchor="b">
            <a:noAutofit/>
          </a:bodyPr>
          <a:lstStyle>
            <a:lvl1pPr>
              <a:defRPr sz="1200">
                <a:latin typeface="Graphik Regular" pitchFamily="34" charset="0"/>
              </a:defRPr>
            </a:lvl1pPr>
            <a:lvl2pPr>
              <a:defRPr sz="1600">
                <a:latin typeface="Graphik Regular" pitchFamily="34" charset="0"/>
              </a:defRPr>
            </a:lvl2pPr>
            <a:lvl3pPr>
              <a:defRPr sz="1400">
                <a:latin typeface="Graphik Regular" pitchFamily="34" charset="0"/>
              </a:defRPr>
            </a:lvl3pPr>
            <a:lvl4pPr>
              <a:defRPr sz="1200">
                <a:latin typeface="Graphik Regular" pitchFamily="34" charset="0"/>
              </a:defRPr>
            </a:lvl4pPr>
            <a:lvl5pPr>
              <a:defRPr sz="1200">
                <a:latin typeface="Graphik Regular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ekino.  |  @nissone  |  #ParisWeb</a:t>
            </a: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3E3EAD6-BBFB-491E-8FF0-8FF4C0ADCF26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085696"/>
            <a:ext cx="3135744" cy="335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92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97564"/>
          </a:xfrm>
          <a:solidFill>
            <a:schemeClr val="accent5">
              <a:lumMod val="50000"/>
            </a:schemeClr>
          </a:solidFill>
          <a:ln>
            <a:noFill/>
          </a:ln>
        </p:spPr>
        <p:txBody>
          <a:bodyPr lIns="46800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 |  @nissone  |  #ParisWeb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E3EAD6-BBFB-491E-8FF0-8FF4C0ADCF26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u graphique 5"/>
          <p:cNvSpPr>
            <a:spLocks noGrp="1"/>
          </p:cNvSpPr>
          <p:nvPr>
            <p:ph type="chart" sz="quarter" idx="12"/>
          </p:nvPr>
        </p:nvSpPr>
        <p:spPr>
          <a:xfrm>
            <a:off x="468314" y="1113235"/>
            <a:ext cx="8207375" cy="3368542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67544" y="4462463"/>
            <a:ext cx="8208144" cy="269081"/>
          </a:xfrm>
        </p:spPr>
        <p:txBody>
          <a:bodyPr anchor="b">
            <a:noAutofit/>
          </a:bodyPr>
          <a:lstStyle>
            <a:lvl1pPr>
              <a:defRPr sz="1200">
                <a:latin typeface="Graphik Regular" pitchFamily="34" charset="0"/>
              </a:defRPr>
            </a:lvl1pPr>
            <a:lvl2pPr>
              <a:defRPr sz="1600">
                <a:latin typeface="Graphik Regular" pitchFamily="34" charset="0"/>
              </a:defRPr>
            </a:lvl2pPr>
            <a:lvl3pPr>
              <a:defRPr sz="1400">
                <a:latin typeface="Graphik Regular" pitchFamily="34" charset="0"/>
              </a:defRPr>
            </a:lvl3pPr>
            <a:lvl4pPr>
              <a:defRPr sz="1200">
                <a:latin typeface="Graphik Regular" pitchFamily="34" charset="0"/>
              </a:defRPr>
            </a:lvl4pPr>
            <a:lvl5pPr>
              <a:defRPr sz="1200">
                <a:latin typeface="Graphik Regular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8647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467544" y="4462463"/>
            <a:ext cx="8208144" cy="269081"/>
          </a:xfrm>
        </p:spPr>
        <p:txBody>
          <a:bodyPr anchor="b">
            <a:noAutofit/>
          </a:bodyPr>
          <a:lstStyle>
            <a:lvl1pPr>
              <a:defRPr sz="1200">
                <a:latin typeface="Graphik Regular" pitchFamily="34" charset="0"/>
              </a:defRPr>
            </a:lvl1pPr>
            <a:lvl2pPr>
              <a:defRPr sz="1600">
                <a:latin typeface="Graphik Regular" pitchFamily="34" charset="0"/>
              </a:defRPr>
            </a:lvl2pPr>
            <a:lvl3pPr>
              <a:defRPr sz="1400">
                <a:latin typeface="Graphik Regular" pitchFamily="34" charset="0"/>
              </a:defRPr>
            </a:lvl3pPr>
            <a:lvl4pPr>
              <a:defRPr sz="1200">
                <a:latin typeface="Graphik Regular" pitchFamily="34" charset="0"/>
              </a:defRPr>
            </a:lvl4pPr>
            <a:lvl5pPr>
              <a:defRPr sz="1200">
                <a:latin typeface="Graphik Regular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ekino.  |  @nissone  |  #ParisWeb</a:t>
            </a: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3E3EAD6-BBFB-491E-8FF0-8FF4C0ADCF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609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25756"/>
            <a:ext cx="8208144" cy="1399748"/>
          </a:xfrm>
        </p:spPr>
        <p:txBody>
          <a:bodyPr anchor="t"/>
          <a:lstStyle>
            <a:lvl1pPr algn="l">
              <a:defRPr sz="2000" b="0">
                <a:latin typeface="Graphik Semibold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67544" y="459582"/>
            <a:ext cx="8208144" cy="2112169"/>
          </a:xfrm>
        </p:spPr>
        <p:txBody>
          <a:bodyPr/>
          <a:lstStyle>
            <a:lvl1pPr marL="0" indent="0">
              <a:buNone/>
              <a:defRPr sz="3200" b="0">
                <a:latin typeface="Graphik Semibold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467544" y="4462463"/>
            <a:ext cx="8208144" cy="269081"/>
          </a:xfrm>
        </p:spPr>
        <p:txBody>
          <a:bodyPr anchor="b">
            <a:noAutofit/>
          </a:bodyPr>
          <a:lstStyle>
            <a:lvl1pPr>
              <a:defRPr sz="1200">
                <a:latin typeface="Graphik Regular" pitchFamily="34" charset="0"/>
              </a:defRPr>
            </a:lvl1pPr>
            <a:lvl2pPr>
              <a:defRPr sz="1600">
                <a:latin typeface="Graphik Regular" pitchFamily="34" charset="0"/>
              </a:defRPr>
            </a:lvl2pPr>
            <a:lvl3pPr>
              <a:defRPr sz="1400">
                <a:latin typeface="Graphik Regular" pitchFamily="34" charset="0"/>
              </a:defRPr>
            </a:lvl3pPr>
            <a:lvl4pPr>
              <a:defRPr sz="1200">
                <a:latin typeface="Graphik Regular" pitchFamily="34" charset="0"/>
              </a:defRPr>
            </a:lvl4pPr>
            <a:lvl5pPr>
              <a:defRPr sz="1200">
                <a:latin typeface="Graphik Regular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ekino.  |  @nissone  |  #ParisWeb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3E3EAD6-BBFB-491E-8FF0-8FF4C0ADCF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80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merciements, liens, cré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4220" y="205978"/>
            <a:ext cx="7604244" cy="475562"/>
          </a:xfrm>
        </p:spPr>
        <p:txBody>
          <a:bodyPr>
            <a:normAutofit/>
          </a:bodyPr>
          <a:lstStyle>
            <a:lvl1pPr algn="l">
              <a:defRPr sz="2400">
                <a:latin typeface="Graphik Semibold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43559"/>
            <a:ext cx="8291264" cy="3888431"/>
          </a:xfrm>
        </p:spPr>
        <p:txBody>
          <a:bodyPr anchor="ctr">
            <a:normAutofit/>
          </a:bodyPr>
          <a:lstStyle>
            <a:lvl1pPr marL="285750" indent="-285750" algn="l">
              <a:buFont typeface="Arial" pitchFamily="34" charset="0"/>
              <a:buChar char="•"/>
              <a:defRPr sz="1600">
                <a:latin typeface="Graphik Regular" pitchFamily="34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 |  @nissone  |  #ParisWeb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6614864" y="4767263"/>
            <a:ext cx="2133600" cy="273844"/>
          </a:xfrm>
        </p:spPr>
        <p:txBody>
          <a:bodyPr/>
          <a:lstStyle/>
          <a:p>
            <a:fld id="{7422BEDD-F5D6-46D9-802B-5ADCBD652CDB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481"/>
            <a:ext cx="820692" cy="48235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259632" y="629269"/>
            <a:ext cx="792088" cy="342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56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50031"/>
            <a:ext cx="8218488" cy="809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18488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7544" y="4767263"/>
            <a:ext cx="70567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raphik Medium" pitchFamily="34" charset="0"/>
              </a:defRPr>
            </a:lvl1pPr>
          </a:lstStyle>
          <a:p>
            <a:r>
              <a:rPr lang="fr-FR"/>
              <a:t>ekino.  |  @nissone  |  #ParisWeb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7668344" y="4767263"/>
            <a:ext cx="10073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3EAD6-BBFB-491E-8FF0-8FF4C0ADCF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473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8" r:id="rId3"/>
    <p:sldLayoutId id="2147483670" r:id="rId4"/>
    <p:sldLayoutId id="2147483672" r:id="rId5"/>
    <p:sldLayoutId id="2147483677" r:id="rId6"/>
    <p:sldLayoutId id="2147483679" r:id="rId7"/>
    <p:sldLayoutId id="2147483680" r:id="rId8"/>
    <p:sldLayoutId id="2147483686" r:id="rId9"/>
    <p:sldLayoutId id="2147483687" r:id="rId10"/>
  </p:sldLayoutIdLst>
  <p:hf hdr="0" dt="0"/>
  <p:txStyles>
    <p:titleStyle>
      <a:lvl1pPr marL="0" indent="0" algn="l" defTabSz="914400" rtl="0" eaLnBrk="1" latinLnBrk="0" hangingPunct="1">
        <a:spcBef>
          <a:spcPct val="0"/>
        </a:spcBef>
        <a:buFont typeface="Arial" pitchFamily="34" charset="0"/>
        <a:buNone/>
        <a:defRPr sz="4400" kern="1200">
          <a:solidFill>
            <a:schemeClr val="tx1"/>
          </a:solidFill>
          <a:latin typeface="Graphik Semibold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Graphik Semibold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Graphik Semibold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Graphik Semibold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Graphik Semibold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Graphik Semibold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nissone.com/hn-pw1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jenairienacacher.fr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editions-larousse.fr/la-face-cachee-d-internet-hackers-dark-net-9782035936417" TargetMode="External"/><Relationship Id="rId5" Type="http://schemas.openxmlformats.org/officeDocument/2006/relationships/hyperlink" Target="https://blog.genma.fr/?Guide-d-Hygiene-numerique-version-2016" TargetMode="External"/><Relationship Id="rId4" Type="http://schemas.openxmlformats.org/officeDocument/2006/relationships/hyperlink" Target="http://standblog.org/blog/pages/Surveillanc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genma.fr/?Mes-conferences" TargetMode="External"/><Relationship Id="rId7" Type="http://schemas.openxmlformats.org/officeDocument/2006/relationships/hyperlink" Target="https://www.miximum.fr/blog/conf-pw-2017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blog.cozycloud.cc/post/2017/03/09/La-surveillance-de-masse-est-toxique-pour-nos-libertes-la-preuve" TargetMode="External"/><Relationship Id="rId5" Type="http://schemas.openxmlformats.org/officeDocument/2006/relationships/hyperlink" Target="https://controle-tes-donnees.net/" TargetMode="External"/><Relationship Id="rId4" Type="http://schemas.openxmlformats.org/officeDocument/2006/relationships/hyperlink" Target="https://www.laquadrature.net/f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nottrack-doc.com/fr/episode/1" TargetMode="External"/><Relationship Id="rId2" Type="http://schemas.openxmlformats.org/officeDocument/2006/relationships/hyperlink" Target="https://framabook.org/numerique-reprendre-le-controle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fypeditions.com/nouvelle-servitude-volontaire-enquete-projet-politique-de-silicon-valley/" TargetMode="External"/><Relationship Id="rId5" Type="http://schemas.openxmlformats.org/officeDocument/2006/relationships/hyperlink" Target="https://fr.wikipedia.org/wiki/Citizenfour" TargetMode="External"/><Relationship Id="rId4" Type="http://schemas.openxmlformats.org/officeDocument/2006/relationships/hyperlink" Target="https://cybercriminalite.wordpress.com/2017/05/25/adrienne-charmet-les-donnees-personnelles-ne-doivent-plus-etre-au-coeur-du-business-model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tandblog.org/blog/pages/Surveillance" TargetMode="Externa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cecil.org/node/7687" TargetMode="External"/><Relationship Id="rId2" Type="http://schemas.openxmlformats.org/officeDocument/2006/relationships/hyperlink" Target="https://degooglisons-internet.org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controle-tes-donnees.net/comment-reprendre-le-controle-par-moi-meme/" TargetMode="External"/><Relationship Id="rId5" Type="http://schemas.openxmlformats.org/officeDocument/2006/relationships/hyperlink" Target="https://blog.genma.fr/?Guide-d-Hygiene-numerique-version-2016" TargetMode="External"/><Relationship Id="rId4" Type="http://schemas.openxmlformats.org/officeDocument/2006/relationships/hyperlink" Target="https://www.lececil.org/sites/all/files/pj/201604.brochure.fiches_pratiques_cecil_defense_libertes_en_ligne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ffredolebrun.fr/mathonautes/comment-jai-repris-en-main-ma-vie-numerique/" TargetMode="External"/><Relationship Id="rId2" Type="http://schemas.openxmlformats.org/officeDocument/2006/relationships/hyperlink" Target="http://www.archimag.com/univers-data/2017/01/19/10-conseils-outils-indispensables-proteger-donnees-personnelles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myadvent.net/calendars/?id=60a3f8cf02141a43ec6efbd8a76a02a6" TargetMode="External"/><Relationship Id="rId4" Type="http://schemas.openxmlformats.org/officeDocument/2006/relationships/hyperlink" Target="https://blog.cyphergoat.net/degooglisation-3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af&#233;-vie-priv&#233;e.fr/" TargetMode="External"/><Relationship Id="rId2" Type="http://schemas.openxmlformats.org/officeDocument/2006/relationships/hyperlink" Target="http://premier-samedi.org/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agendadulibre.org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ramacolibri.org/" TargetMode="External"/><Relationship Id="rId2" Type="http://schemas.openxmlformats.org/officeDocument/2006/relationships/hyperlink" Target="https://www.laquadrature.net/fr/participer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ramagit.org/genma/Petit_Guide_d_hygiene_numerique/tree/mast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hyperlink" Target="https://framablog.org/2016/11/01/un-peu-d-hygiene-numerique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outenir.framasoft.org/" TargetMode="External"/><Relationship Id="rId2" Type="http://schemas.openxmlformats.org/officeDocument/2006/relationships/hyperlink" Target="https://soutien.laquadrature.net/" TargetMode="Externa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" TargetMode="External"/><Relationship Id="rId2" Type="http://schemas.openxmlformats.org/officeDocument/2006/relationships/hyperlink" Target="https://unsplash.com/photos/wn-KYaHwcis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nissone.com/hn-pw17" TargetMode="External"/><Relationship Id="rId4" Type="http://schemas.openxmlformats.org/officeDocument/2006/relationships/hyperlink" Target="http://articles.nissone.com/2017/07/je-prends-en-main-ma-vie-numerique-et-cest-pas-si-facile-paris-web-2017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nissone" TargetMode="External"/><Relationship Id="rId3" Type="http://schemas.openxmlformats.org/officeDocument/2006/relationships/hyperlink" Target="http://twitter.com/parisweb" TargetMode="External"/><Relationship Id="rId7" Type="http://schemas.openxmlformats.org/officeDocument/2006/relationships/hyperlink" Target="http://nissone.com/" TargetMode="External"/><Relationship Id="rId2" Type="http://schemas.openxmlformats.org/officeDocument/2006/relationships/hyperlink" Target="https://www.paris-web.fr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twitter.com/3k1n0" TargetMode="External"/><Relationship Id="rId5" Type="http://schemas.openxmlformats.org/officeDocument/2006/relationships/hyperlink" Target="https://twitter.com/ekinoExperts" TargetMode="External"/><Relationship Id="rId4" Type="http://schemas.openxmlformats.org/officeDocument/2006/relationships/hyperlink" Target="http://www.ekino.com/" TargetMode="External"/><Relationship Id="rId9" Type="http://schemas.openxmlformats.org/officeDocument/2006/relationships/hyperlink" Target="https://framapiaf.org/@Delphine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nissone.com/hn-pw1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3600" dirty="0"/>
              <a:t>Je prends en main </a:t>
            </a:r>
            <a:br>
              <a:rPr lang="fr-FR" sz="3600" dirty="0"/>
            </a:br>
            <a:r>
              <a:rPr lang="fr-FR" sz="3600" dirty="0"/>
              <a:t>ma vie numérique… </a:t>
            </a:r>
            <a:br>
              <a:rPr lang="fr-FR" sz="3600" dirty="0"/>
            </a:br>
            <a:r>
              <a:rPr lang="fr-FR" sz="3600" dirty="0"/>
              <a:t>et c'est pas si facile !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2195736" y="3327834"/>
            <a:ext cx="4896544" cy="1566174"/>
          </a:xfrm>
        </p:spPr>
        <p:txBody>
          <a:bodyPr/>
          <a:lstStyle/>
          <a:p>
            <a:r>
              <a:rPr lang="fr-FR" dirty="0"/>
              <a:t>Delphine </a:t>
            </a:r>
            <a:r>
              <a:rPr lang="fr-FR" dirty="0" err="1"/>
              <a:t>Malassingne</a:t>
            </a:r>
            <a:r>
              <a:rPr lang="fr-FR" dirty="0"/>
              <a:t> – </a:t>
            </a:r>
            <a:r>
              <a:rPr lang="fr-FR" dirty="0" err="1"/>
              <a:t>ekino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Paris Web – octobre 2017 </a:t>
            </a:r>
          </a:p>
        </p:txBody>
      </p:sp>
    </p:spTree>
    <p:extLst>
      <p:ext uri="{BB962C8B-B14F-4D97-AF65-F5344CB8AC3E}">
        <p14:creationId xmlns:p14="http://schemas.microsoft.com/office/powerpoint/2010/main" val="1731266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Des actions simples et rapides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24050"/>
            <a:ext cx="6696744" cy="2537911"/>
          </a:xfrm>
        </p:spPr>
        <p:txBody>
          <a:bodyPr>
            <a:noAutofit/>
          </a:bodyPr>
          <a:lstStyle/>
          <a:p>
            <a:r>
              <a:rPr lang="fr-FR" sz="1600" dirty="0"/>
              <a:t>Des livres, des articles à lire, des confs à voir (à faire lire, à faire voir)</a:t>
            </a:r>
          </a:p>
          <a:p>
            <a:r>
              <a:rPr lang="fr-FR" sz="1600" dirty="0"/>
              <a:t>Soigner son mot de passe e-mails (celui où on reçoit tous les </a:t>
            </a:r>
            <a:r>
              <a:rPr lang="fr-FR" sz="1600" dirty="0" err="1"/>
              <a:t>mdp</a:t>
            </a:r>
            <a:r>
              <a:rPr lang="fr-FR" sz="1600" dirty="0"/>
              <a:t> oubliés !)</a:t>
            </a:r>
          </a:p>
          <a:p>
            <a:r>
              <a:rPr lang="fr-FR" sz="1600" dirty="0"/>
              <a:t>Aller à des Café Vie Privée (ou à mon atelier de samedi ;p ) Moteur de recherche par défaut </a:t>
            </a:r>
          </a:p>
          <a:p>
            <a:r>
              <a:rPr lang="fr-FR" sz="1600" dirty="0"/>
              <a:t>Ne pas installer une appli sans regarder les autorisations requises (et on décide ce qu’on veut après)</a:t>
            </a:r>
          </a:p>
          <a:p>
            <a:r>
              <a:rPr lang="fr-FR" sz="1600" dirty="0"/>
              <a:t>Regarder du côté des </a:t>
            </a:r>
            <a:r>
              <a:rPr lang="fr-FR" sz="1600" dirty="0" err="1"/>
              <a:t>Framasofts</a:t>
            </a:r>
            <a:r>
              <a:rPr lang="fr-FR" sz="1600" dirty="0"/>
              <a:t> à chaque besoin</a:t>
            </a:r>
          </a:p>
          <a:p>
            <a:r>
              <a:rPr lang="fr-FR" sz="1600" dirty="0"/>
              <a:t>Trop la flemme ? Même pour ça ? …Donnez des sous à La Quadrature Du Net qui se bat pour nous !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ekino.  |  @nissone  |  #ParisWeb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3E3EAD6-BBFB-491E-8FF0-8FF4C0ADCF2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89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13" y="-916722"/>
            <a:ext cx="9164713" cy="6080760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>
                <a:hlinkClick r:id="rId4"/>
              </a:rPr>
              <a:t>http://nissone.com/hn-pw17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ekino.  |  @</a:t>
            </a:r>
            <a:r>
              <a:rPr lang="fr-FR" dirty="0" err="1">
                <a:solidFill>
                  <a:schemeClr val="bg1">
                    <a:lumMod val="75000"/>
                  </a:schemeClr>
                </a:solidFill>
              </a:rPr>
              <a:t>nissone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 |  #</a:t>
            </a:r>
            <a:r>
              <a:rPr lang="fr-FR" dirty="0" err="1">
                <a:solidFill>
                  <a:schemeClr val="bg1">
                    <a:lumMod val="75000"/>
                  </a:schemeClr>
                </a:solidFill>
              </a:rPr>
              <a:t>ParisWeb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467544" y="250032"/>
            <a:ext cx="8280920" cy="1835944"/>
          </a:xfrm>
        </p:spPr>
        <p:txBody>
          <a:bodyPr/>
          <a:lstStyle/>
          <a:p>
            <a:pPr algn="ctr"/>
            <a:r>
              <a:rPr lang="fr-FR" dirty="0"/>
              <a:t>En tout cas, dédramatisez </a:t>
            </a:r>
            <a:br>
              <a:rPr lang="fr-FR" dirty="0"/>
            </a:br>
            <a:r>
              <a:rPr lang="fr-FR" dirty="0"/>
              <a:t>et faites à votre rythme.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3E3EAD6-BBFB-491E-8FF0-8FF4C0ADCF2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161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Pour aller plus loin sur l’hygiène numérique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Je n’ai rien à cacher </a:t>
            </a:r>
            <a:br>
              <a:rPr lang="fr-FR" dirty="0"/>
            </a:br>
            <a:r>
              <a:rPr lang="fr-FR" dirty="0">
                <a:hlinkClick r:id="rId3"/>
              </a:rPr>
              <a:t>http://jenairienacacher.fr/</a:t>
            </a:r>
            <a:r>
              <a:rPr lang="fr-FR" dirty="0"/>
              <a:t> </a:t>
            </a:r>
          </a:p>
          <a:p>
            <a:r>
              <a:rPr lang="fr-FR" dirty="0"/>
              <a:t>Livre : « Surveillance:// » de Tristan </a:t>
            </a:r>
            <a:r>
              <a:rPr lang="fr-FR" dirty="0" err="1"/>
              <a:t>Nitot</a:t>
            </a:r>
            <a:r>
              <a:rPr lang="fr-FR" dirty="0"/>
              <a:t/>
            </a:r>
            <a:br>
              <a:rPr lang="fr-FR" dirty="0"/>
            </a:br>
            <a:r>
              <a:rPr lang="fr-FR" dirty="0">
                <a:hlinkClick r:id="rId4"/>
              </a:rPr>
              <a:t>http://standblog.org/blog/pages/Surveillance</a:t>
            </a:r>
            <a:endParaRPr lang="fr-FR" dirty="0"/>
          </a:p>
          <a:p>
            <a:r>
              <a:rPr lang="fr-FR" dirty="0"/>
              <a:t>« Guide d’Hygiène numérique version 2016 » par </a:t>
            </a:r>
            <a:r>
              <a:rPr lang="fr-FR" dirty="0" err="1"/>
              <a:t>Genma</a:t>
            </a:r>
            <a:r>
              <a:rPr lang="fr-FR" dirty="0"/>
              <a:t/>
            </a:r>
            <a:br>
              <a:rPr lang="fr-FR" dirty="0"/>
            </a:br>
            <a:r>
              <a:rPr lang="fr-FR" dirty="0">
                <a:hlinkClick r:id="rId5"/>
              </a:rPr>
              <a:t>https://blog.genma.fr/?Guide-d-Hygiene-numerique-version-2016</a:t>
            </a:r>
            <a:r>
              <a:rPr lang="fr-FR" dirty="0"/>
              <a:t> </a:t>
            </a:r>
          </a:p>
          <a:p>
            <a:r>
              <a:rPr lang="fr-FR" dirty="0"/>
              <a:t>Livre : « La face cachée d'Internet » de </a:t>
            </a:r>
            <a:r>
              <a:rPr lang="fr-FR" dirty="0" err="1"/>
              <a:t>Rayna</a:t>
            </a:r>
            <a:r>
              <a:rPr lang="fr-FR" dirty="0"/>
              <a:t> </a:t>
            </a:r>
            <a:r>
              <a:rPr lang="fr-FR" dirty="0" err="1"/>
              <a:t>Stamboliyska</a:t>
            </a:r>
            <a:r>
              <a:rPr lang="fr-FR" dirty="0"/>
              <a:t> : </a:t>
            </a:r>
            <a:br>
              <a:rPr lang="fr-FR" dirty="0"/>
            </a:br>
            <a:r>
              <a:rPr lang="fr-FR" dirty="0">
                <a:hlinkClick r:id="rId6"/>
              </a:rPr>
              <a:t>http://www.editions-larousse.fr/la-face-cachee-d-internet-hackers-dark-net-9782035936417</a:t>
            </a:r>
            <a:r>
              <a:rPr lang="fr-FR" dirty="0"/>
              <a:t>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2BEDD-F5D6-46D9-802B-5ADCBD652CDB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 |  @nissone  |  #ParisWeb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7864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S’informer, (se) sensibiliser – 1/2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43559"/>
            <a:ext cx="8291264" cy="3888431"/>
          </a:xfrm>
        </p:spPr>
        <p:txBody>
          <a:bodyPr>
            <a:normAutofit/>
          </a:bodyPr>
          <a:lstStyle/>
          <a:p>
            <a:r>
              <a:rPr lang="fr-FR" dirty="0"/>
              <a:t>Conférences sur l’hygiène numérique par </a:t>
            </a:r>
            <a:r>
              <a:rPr lang="fr-FR" dirty="0" err="1"/>
              <a:t>Genma</a:t>
            </a:r>
            <a:r>
              <a:rPr lang="fr-FR" dirty="0"/>
              <a:t> : </a:t>
            </a:r>
            <a:br>
              <a:rPr lang="fr-FR" dirty="0"/>
            </a:br>
            <a:r>
              <a:rPr lang="fr-FR" dirty="0">
                <a:hlinkClick r:id="rId3"/>
              </a:rPr>
              <a:t>https://blog.genma.fr/?Mes-conferences</a:t>
            </a:r>
            <a:r>
              <a:rPr lang="fr-FR" dirty="0"/>
              <a:t> </a:t>
            </a:r>
          </a:p>
          <a:p>
            <a:r>
              <a:rPr lang="fr-FR" dirty="0"/>
              <a:t>La Quadrature du Net</a:t>
            </a:r>
            <a:br>
              <a:rPr lang="fr-FR" dirty="0"/>
            </a:br>
            <a:r>
              <a:rPr lang="fr-FR" dirty="0">
                <a:hlinkClick r:id="rId4"/>
              </a:rPr>
              <a:t>https://www.laquadrature.net/fr/</a:t>
            </a:r>
            <a:r>
              <a:rPr lang="fr-FR" dirty="0"/>
              <a:t> </a:t>
            </a:r>
          </a:p>
          <a:p>
            <a:r>
              <a:rPr lang="fr-FR" dirty="0"/>
              <a:t>Contrôle tes données</a:t>
            </a:r>
            <a:br>
              <a:rPr lang="fr-FR" dirty="0"/>
            </a:br>
            <a:r>
              <a:rPr lang="fr-FR" dirty="0">
                <a:hlinkClick r:id="rId5"/>
              </a:rPr>
              <a:t>https://controle-tes-donnees.net/</a:t>
            </a:r>
            <a:r>
              <a:rPr lang="fr-FR" dirty="0"/>
              <a:t>  </a:t>
            </a:r>
          </a:p>
          <a:p>
            <a:r>
              <a:rPr lang="fr-FR" dirty="0"/>
              <a:t>La surveillance de masse est toxique pour nos libertés : la preuve ! </a:t>
            </a:r>
            <a:br>
              <a:rPr lang="fr-FR" dirty="0"/>
            </a:br>
            <a:r>
              <a:rPr lang="fr-FR" dirty="0">
                <a:hlinkClick r:id="rId6"/>
              </a:rPr>
              <a:t> https://blog.cozycloud.cc/post/2017/03/09/La-surveillance-de-masse-est-toxique-pour-nos-libertes-la-preuve</a:t>
            </a:r>
            <a:r>
              <a:rPr lang="fr-FR" dirty="0"/>
              <a:t> </a:t>
            </a:r>
          </a:p>
          <a:p>
            <a:r>
              <a:rPr lang="fr-FR" dirty="0"/>
              <a:t>«  Anatomie d'une désintoxication au Web sous surveillance » par Thibault </a:t>
            </a:r>
            <a:r>
              <a:rPr lang="fr-FR" dirty="0" err="1"/>
              <a:t>Jouannic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>
                <a:hlinkClick r:id="rId7"/>
              </a:rPr>
              <a:t>https://www.miximum.fr/blog/conf-pw-2017/</a:t>
            </a:r>
            <a:r>
              <a:rPr lang="fr-FR" dirty="0"/>
              <a:t>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68180-8869-4ED5-90BF-BEC10B3188FA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 |  @nissone  |  #ParisWeb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3931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S’informer, (se) sensibiliser – 2/2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Livre « Numérique : reprendre le contrôle », par Tristan </a:t>
            </a:r>
            <a:r>
              <a:rPr lang="fr-FR" dirty="0" err="1"/>
              <a:t>Nitot</a:t>
            </a:r>
            <a:r>
              <a:rPr lang="fr-FR" dirty="0"/>
              <a:t> et Nina </a:t>
            </a:r>
            <a:r>
              <a:rPr lang="fr-FR" dirty="0" err="1"/>
              <a:t>Cercy</a:t>
            </a:r>
            <a:r>
              <a:rPr lang="fr-FR" dirty="0"/>
              <a:t> : </a:t>
            </a:r>
            <a:br>
              <a:rPr lang="fr-FR" dirty="0"/>
            </a:br>
            <a:r>
              <a:rPr lang="fr-FR" dirty="0">
                <a:hlinkClick r:id="rId2"/>
              </a:rPr>
              <a:t>https://framabook.org/numerique-reprendre-le-controle/</a:t>
            </a:r>
            <a:r>
              <a:rPr lang="fr-FR" dirty="0"/>
              <a:t> </a:t>
            </a:r>
          </a:p>
          <a:p>
            <a:r>
              <a:rPr lang="fr-FR" dirty="0"/>
              <a:t>Documentaire « Do Not </a:t>
            </a:r>
            <a:r>
              <a:rPr lang="fr-FR" dirty="0" err="1"/>
              <a:t>Track</a:t>
            </a:r>
            <a:r>
              <a:rPr lang="fr-FR" dirty="0"/>
              <a:t> » d’Arte : </a:t>
            </a:r>
            <a:br>
              <a:rPr lang="fr-FR" dirty="0"/>
            </a:br>
            <a:r>
              <a:rPr lang="fr-FR" dirty="0"/>
              <a:t> </a:t>
            </a:r>
            <a:r>
              <a:rPr lang="fr-FR" dirty="0">
                <a:hlinkClick r:id="rId3"/>
              </a:rPr>
              <a:t>https://donottrack-doc.com/fr/episode/1</a:t>
            </a:r>
            <a:r>
              <a:rPr lang="fr-FR" dirty="0"/>
              <a:t>  </a:t>
            </a:r>
          </a:p>
          <a:p>
            <a:r>
              <a:rPr lang="fr-FR" dirty="0"/>
              <a:t>Adrienne </a:t>
            </a:r>
            <a:r>
              <a:rPr lang="fr-FR" dirty="0" err="1"/>
              <a:t>Charmet</a:t>
            </a:r>
            <a:r>
              <a:rPr lang="fr-FR" dirty="0"/>
              <a:t> : « Les données personnelles ne doivent plus être au cœur du business model »  </a:t>
            </a:r>
            <a:br>
              <a:rPr lang="fr-FR" dirty="0"/>
            </a:br>
            <a:r>
              <a:rPr lang="fr-FR" dirty="0"/>
              <a:t> </a:t>
            </a:r>
            <a:r>
              <a:rPr lang="fr-FR" dirty="0">
                <a:hlinkClick r:id="rId4"/>
              </a:rPr>
              <a:t>https://cybercriminalite.wordpress.com/2017/05/25/adrienne-charmet-les-donnees-personnelles-ne-doivent-plus-etre-au-coeur-du-business-model/</a:t>
            </a:r>
            <a:r>
              <a:rPr lang="fr-FR" dirty="0"/>
              <a:t> </a:t>
            </a:r>
          </a:p>
          <a:p>
            <a:r>
              <a:rPr lang="fr-FR" dirty="0"/>
              <a:t>Documentaire </a:t>
            </a:r>
            <a:r>
              <a:rPr lang="fr-FR" dirty="0" err="1"/>
              <a:t>Citizenfour</a:t>
            </a:r>
            <a:r>
              <a:rPr lang="fr-FR" dirty="0"/>
              <a:t> : </a:t>
            </a:r>
            <a:br>
              <a:rPr lang="fr-FR" dirty="0"/>
            </a:br>
            <a:r>
              <a:rPr lang="fr-FR" dirty="0">
                <a:hlinkClick r:id="rId5"/>
              </a:rPr>
              <a:t>https://fr.wikipedia.org/wiki/Citizenfour</a:t>
            </a:r>
            <a:r>
              <a:rPr lang="fr-FR" dirty="0"/>
              <a:t> </a:t>
            </a:r>
          </a:p>
          <a:p>
            <a:r>
              <a:rPr lang="fr-FR" dirty="0"/>
              <a:t>Livre : « La nouvelle servitude volontaire » de Philippe </a:t>
            </a:r>
            <a:r>
              <a:rPr lang="fr-FR" dirty="0" err="1"/>
              <a:t>Vion</a:t>
            </a:r>
            <a:r>
              <a:rPr lang="fr-FR" dirty="0"/>
              <a:t>-</a:t>
            </a:r>
            <a:r>
              <a:rPr lang="fr-FR" dirty="0" err="1"/>
              <a:t>Dury</a:t>
            </a:r>
            <a:r>
              <a:rPr lang="fr-FR" dirty="0"/>
              <a:t/>
            </a:r>
            <a:br>
              <a:rPr lang="fr-FR" dirty="0"/>
            </a:br>
            <a:r>
              <a:rPr lang="fr-FR" dirty="0">
                <a:hlinkClick r:id="rId6"/>
              </a:rPr>
              <a:t>https://www.fypeditions.com/nouvelle-servitude-volontaire-enquete-projet-politique-de-silicon-valley/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68180-8869-4ED5-90BF-BEC10B3188FA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 |  @nissone  |  #ParisWeb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2784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Surveillance://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de Tristan </a:t>
            </a:r>
            <a:r>
              <a:rPr lang="fr-FR" dirty="0" err="1"/>
              <a:t>Nitot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2BEDD-F5D6-46D9-802B-5ADCBD652CDB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http://standblog.org/blog/pages/Surveillance</a:t>
            </a:r>
            <a:r>
              <a:rPr lang="fr-FR" dirty="0"/>
              <a:t> </a:t>
            </a:r>
          </a:p>
        </p:txBody>
      </p:sp>
      <p:pic>
        <p:nvPicPr>
          <p:cNvPr id="2050" name="Picture 2" descr="couverture-livre-surveillanc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922599"/>
            <a:ext cx="1656184" cy="245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contenu 2"/>
          <p:cNvSpPr txBox="1">
            <a:spLocks/>
          </p:cNvSpPr>
          <p:nvPr/>
        </p:nvSpPr>
        <p:spPr>
          <a:xfrm>
            <a:off x="2411760" y="1923678"/>
            <a:ext cx="4896544" cy="2538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Graphik Regular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Graphik Semibold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Graphik Semibold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Graphik Semibold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Graphik Semibold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Panorama, explications, exemples, pistes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 |  @nissone  |  #ParisWeb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8265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Nettoyer 1/2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Dégooglisons</a:t>
            </a:r>
            <a:r>
              <a:rPr lang="fr-FR" dirty="0"/>
              <a:t> Internet  </a:t>
            </a:r>
            <a:br>
              <a:rPr lang="fr-FR" dirty="0"/>
            </a:br>
            <a:r>
              <a:rPr lang="fr-FR" dirty="0">
                <a:hlinkClick r:id="rId2"/>
              </a:rPr>
              <a:t>https://degooglisons-internet.org/</a:t>
            </a:r>
            <a:r>
              <a:rPr lang="fr-FR" dirty="0"/>
              <a:t> </a:t>
            </a:r>
          </a:p>
          <a:p>
            <a:r>
              <a:rPr lang="fr-FR" dirty="0"/>
              <a:t>Fiches du CECIL </a:t>
            </a:r>
            <a:br>
              <a:rPr lang="fr-FR" dirty="0"/>
            </a:br>
            <a:r>
              <a:rPr lang="fr-FR" dirty="0">
                <a:hlinkClick r:id="rId3"/>
              </a:rPr>
              <a:t>https://www.lececil.org/node/7687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(PDF : </a:t>
            </a:r>
            <a:r>
              <a:rPr lang="fr-FR" dirty="0">
                <a:hlinkClick r:id="rId4"/>
              </a:rPr>
              <a:t>https://www.lececil.org/sites/all/files/pj/201604.brochure.fiches_pratiques_cecil_defense_libertes_en_ligne.pdf</a:t>
            </a:r>
            <a:r>
              <a:rPr lang="fr-FR" dirty="0"/>
              <a:t>)</a:t>
            </a:r>
          </a:p>
          <a:p>
            <a:r>
              <a:rPr lang="fr-FR" dirty="0"/>
              <a:t>Guide d’Hygiène numérique – </a:t>
            </a:r>
            <a:r>
              <a:rPr lang="fr-FR" dirty="0" err="1"/>
              <a:t>Genma</a:t>
            </a:r>
            <a:r>
              <a:rPr lang="fr-FR" dirty="0"/>
              <a:t/>
            </a:r>
            <a:br>
              <a:rPr lang="fr-FR" dirty="0"/>
            </a:br>
            <a:r>
              <a:rPr lang="fr-FR" dirty="0">
                <a:hlinkClick r:id="rId5"/>
              </a:rPr>
              <a:t>https://blog.genma.fr/?Guide-d-Hygiene-numerique-version-2016</a:t>
            </a:r>
            <a:r>
              <a:rPr lang="fr-FR" dirty="0"/>
              <a:t> </a:t>
            </a:r>
          </a:p>
          <a:p>
            <a:r>
              <a:rPr lang="fr-FR" dirty="0"/>
              <a:t>Contrôle tes données &gt; Et par moi-même </a:t>
            </a:r>
            <a:br>
              <a:rPr lang="fr-FR" dirty="0"/>
            </a:br>
            <a:r>
              <a:rPr lang="fr-FR" dirty="0">
                <a:hlinkClick r:id="rId6"/>
              </a:rPr>
              <a:t>https://controle-tes-donnees.net/comment-reprendre-le-controle-par-moi-meme/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68180-8869-4ED5-90BF-BEC10B3188FA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 |  @nissone  |  #ParisWeb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757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Nettoyer 2/2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10 conseils et outils indispensables pour bien protéger vos données personnelles</a:t>
            </a:r>
            <a:br>
              <a:rPr lang="fr-FR" dirty="0"/>
            </a:br>
            <a:r>
              <a:rPr lang="fr-FR" dirty="0">
                <a:hlinkClick r:id="rId2"/>
              </a:rPr>
              <a:t> http://www.archimag.com/univers-data/2017/01/19/10-conseils-outils-indispensables-proteger-donnees-personnelles</a:t>
            </a:r>
            <a:r>
              <a:rPr lang="fr-FR" dirty="0"/>
              <a:t> </a:t>
            </a:r>
          </a:p>
          <a:p>
            <a:r>
              <a:rPr lang="fr-FR" dirty="0"/>
              <a:t>Comment j’ai repris en main ma vie numérique</a:t>
            </a:r>
            <a:br>
              <a:rPr lang="fr-FR" dirty="0"/>
            </a:br>
            <a:r>
              <a:rPr lang="fr-FR" dirty="0">
                <a:hlinkClick r:id="rId3"/>
              </a:rPr>
              <a:t>https://www.joffredolebrun.fr/mathonautes/comment-jai-repris-en-main-ma-vie-numerique/</a:t>
            </a:r>
            <a:endParaRPr lang="fr-FR" dirty="0"/>
          </a:p>
          <a:p>
            <a:r>
              <a:rPr lang="fr-FR" dirty="0"/>
              <a:t>Comment j'ai quitté Google et plaqué Microsoft </a:t>
            </a:r>
            <a:br>
              <a:rPr lang="fr-FR" dirty="0"/>
            </a:br>
            <a:r>
              <a:rPr lang="fr-FR" dirty="0">
                <a:hlinkClick r:id="rId4"/>
              </a:rPr>
              <a:t>https://blog.cyphergoat.net/degooglisation-3/</a:t>
            </a:r>
            <a:endParaRPr lang="fr-FR" dirty="0"/>
          </a:p>
          <a:p>
            <a:r>
              <a:rPr lang="fr-FR" dirty="0"/>
              <a:t>Calendrier de l’avent </a:t>
            </a:r>
            <a:r>
              <a:rPr lang="fr-FR" dirty="0" err="1"/>
              <a:t>Cozy</a:t>
            </a:r>
            <a:r>
              <a:rPr lang="fr-FR" dirty="0"/>
              <a:t> Cloud : </a:t>
            </a:r>
            <a:r>
              <a:rPr lang="fr-FR" dirty="0">
                <a:hlinkClick r:id="rId5"/>
              </a:rPr>
              <a:t>https://www.myadvent.net/calendars/?id=60a3f8cf02141a43ec6efbd8a76a02a6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68180-8869-4ED5-90BF-BEC10B3188FA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 |  @nissone  |  #ParisWeb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3553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Rencontrer, se faire aider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samedi </a:t>
            </a:r>
            <a:br>
              <a:rPr lang="fr-FR" dirty="0"/>
            </a:br>
            <a:r>
              <a:rPr lang="fr-FR" dirty="0">
                <a:hlinkClick r:id="rId2"/>
              </a:rPr>
              <a:t>http://premier-samedi.org/</a:t>
            </a:r>
            <a:endParaRPr lang="fr-FR" dirty="0"/>
          </a:p>
          <a:p>
            <a:r>
              <a:rPr lang="fr-FR" dirty="0" err="1"/>
              <a:t>Chiffrofête</a:t>
            </a:r>
            <a:r>
              <a:rPr lang="fr-FR" dirty="0"/>
              <a:t> (Café Vie privé / </a:t>
            </a:r>
            <a:r>
              <a:rPr lang="fr-FR" dirty="0" err="1"/>
              <a:t>Cryptoparty</a:t>
            </a:r>
            <a:r>
              <a:rPr lang="fr-FR" dirty="0"/>
              <a:t>)</a:t>
            </a:r>
            <a:br>
              <a:rPr lang="fr-FR" dirty="0"/>
            </a:br>
            <a:r>
              <a:rPr lang="fr-FR" dirty="0">
                <a:hlinkClick r:id="rId3"/>
              </a:rPr>
              <a:t>https://café-vie-privée.fr/</a:t>
            </a:r>
            <a:r>
              <a:rPr lang="fr-FR" dirty="0"/>
              <a:t> </a:t>
            </a:r>
          </a:p>
          <a:p>
            <a:r>
              <a:rPr lang="fr-FR" dirty="0"/>
              <a:t>Agenda du libre</a:t>
            </a:r>
            <a:br>
              <a:rPr lang="fr-FR" dirty="0"/>
            </a:br>
            <a:r>
              <a:rPr lang="fr-FR" dirty="0">
                <a:hlinkClick r:id="rId4"/>
              </a:rPr>
              <a:t>http://agendadulibre.org/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68180-8869-4ED5-90BF-BEC10B3188FA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 |  @nissone  |  #ParisWeb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8530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Contribuer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Quadrature du Net – Participer</a:t>
            </a:r>
            <a:br>
              <a:rPr lang="fr-FR" dirty="0"/>
            </a:br>
            <a:r>
              <a:rPr lang="fr-FR" dirty="0"/>
              <a:t> </a:t>
            </a:r>
            <a:r>
              <a:rPr lang="fr-FR" dirty="0">
                <a:hlinkClick r:id="rId2"/>
              </a:rPr>
              <a:t>https://www.laquadrature.net/fr/participer</a:t>
            </a:r>
            <a:r>
              <a:rPr lang="fr-FR" dirty="0"/>
              <a:t> </a:t>
            </a:r>
          </a:p>
          <a:p>
            <a:r>
              <a:rPr lang="fr-FR" dirty="0" err="1"/>
              <a:t>Framacolibri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 </a:t>
            </a:r>
            <a:r>
              <a:rPr lang="fr-FR" dirty="0">
                <a:hlinkClick r:id="rId3"/>
              </a:rPr>
              <a:t>https://framacolibri.org/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68180-8869-4ED5-90BF-BEC10B3188FA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 |  @nissone  |  #ParisWeb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4915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« L’hygiène est un ensemble de mesures destinées à prévenir les infections et l’apparition de maladies infectieuses.</a:t>
            </a:r>
            <a:br>
              <a:rPr lang="fr-FR" dirty="0"/>
            </a:br>
            <a:r>
              <a:rPr lang="fr-FR" dirty="0"/>
              <a:t>L’hygiène numérique, ce sont des règles destinées à mieux utiliser son ordinateur, en sécurité, de façon simple. »</a:t>
            </a:r>
            <a:br>
              <a:rPr lang="fr-FR" dirty="0"/>
            </a:br>
            <a:r>
              <a:rPr lang="fr-FR" sz="1400" dirty="0" err="1"/>
              <a:t>Genma</a:t>
            </a:r>
            <a:r>
              <a:rPr lang="fr-FR" sz="1400" dirty="0"/>
              <a:t> – Petit Guide d’hygiène numérique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>
                <a:hlinkClick r:id="rId3"/>
              </a:rPr>
              <a:t>https://framagit.org/genma/Petit_Guide_d_hygiene_numerique/tree/master</a:t>
            </a:r>
            <a:r>
              <a:rPr lang="fr-FR" dirty="0"/>
              <a:t>  </a:t>
            </a:r>
            <a:br>
              <a:rPr lang="fr-FR" dirty="0"/>
            </a:br>
            <a:r>
              <a:rPr lang="fr-FR" dirty="0">
                <a:hlinkClick r:id="rId4"/>
              </a:rPr>
              <a:t>https://framablog.org/2016/11/01/un-peu-d-hygiene-numerique/</a:t>
            </a:r>
            <a:r>
              <a:rPr lang="fr-FR" dirty="0"/>
              <a:t> 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ekino.  |  @nissone  |  #ParisWeb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3E3EAD6-BBFB-491E-8FF0-8FF4C0ADCF26}" type="slidenum">
              <a:rPr lang="fr-FR" smtClean="0"/>
              <a:t>2</a:t>
            </a:fld>
            <a:endParaRPr lang="fr-FR"/>
          </a:p>
        </p:txBody>
      </p:sp>
      <p:pic>
        <p:nvPicPr>
          <p:cNvPr id="8" name="Espace réservé pour une image  7"/>
          <p:cNvPicPr>
            <a:picLocks noGrp="1" noChangeAspect="1"/>
          </p:cNvPicPr>
          <p:nvPr>
            <p:ph type="pic" idx="1"/>
          </p:nvPr>
        </p:nvPicPr>
        <p:blipFill rotWithShape="1"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" t="54147" r="155" b="7199"/>
          <a:stretch/>
        </p:blipFill>
        <p:spPr/>
      </p:pic>
    </p:spTree>
    <p:extLst>
      <p:ext uri="{BB962C8B-B14F-4D97-AF65-F5344CB8AC3E}">
        <p14:creationId xmlns:p14="http://schemas.microsoft.com/office/powerpoint/2010/main" val="1479106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Donner des sous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Quadrature du Net – Soutenir :</a:t>
            </a:r>
            <a:br>
              <a:rPr lang="fr-FR" dirty="0"/>
            </a:br>
            <a:r>
              <a:rPr lang="fr-FR" dirty="0"/>
              <a:t> </a:t>
            </a:r>
            <a:r>
              <a:rPr lang="fr-FR" dirty="0">
                <a:hlinkClick r:id="rId2"/>
              </a:rPr>
              <a:t>https://soutien.laquadrature.net/</a:t>
            </a:r>
            <a:r>
              <a:rPr lang="fr-FR" dirty="0"/>
              <a:t> </a:t>
            </a:r>
          </a:p>
          <a:p>
            <a:r>
              <a:rPr lang="fr-FR" dirty="0" err="1"/>
              <a:t>Framasoft</a:t>
            </a:r>
            <a:r>
              <a:rPr lang="fr-FR" dirty="0"/>
              <a:t> – Soutenir : </a:t>
            </a:r>
            <a:br>
              <a:rPr lang="fr-FR" dirty="0"/>
            </a:br>
            <a:r>
              <a:rPr lang="fr-FR" dirty="0"/>
              <a:t> </a:t>
            </a:r>
            <a:r>
              <a:rPr lang="fr-FR" dirty="0">
                <a:hlinkClick r:id="rId3"/>
              </a:rPr>
              <a:t>https://soutenir.framasoft.org/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68180-8869-4ED5-90BF-BEC10B3188FA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 |  @nissone  |  #ParisWeb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2940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Remerciements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latin typeface="Graphik Regular" pitchFamily="34" charset="0"/>
              </a:rPr>
              <a:t>Cette présentation doit beaucoup à Axel </a:t>
            </a:r>
            <a:r>
              <a:rPr lang="fr-FR" dirty="0" err="1">
                <a:latin typeface="Graphik Regular" pitchFamily="34" charset="0"/>
              </a:rPr>
              <a:t>Pavageau</a:t>
            </a:r>
            <a:r>
              <a:rPr lang="fr-FR" dirty="0">
                <a:latin typeface="Graphik Regular" pitchFamily="34" charset="0"/>
              </a:rPr>
              <a:t> qui a lui-même dédramatisé le sujet pour moi. </a:t>
            </a:r>
          </a:p>
          <a:p>
            <a:pPr marL="0" indent="0">
              <a:buNone/>
            </a:pPr>
            <a:r>
              <a:rPr lang="fr-FR" dirty="0"/>
              <a:t>Je profite de cette présentation pour remercier d’autres qui ont aussi </a:t>
            </a:r>
            <a:r>
              <a:rPr lang="fr-FR" dirty="0">
                <a:latin typeface="Graphik Regular" pitchFamily="34" charset="0"/>
              </a:rPr>
              <a:t>jalonné mon parcours sur le chemin de l’hygiène numérique jusque là : </a:t>
            </a:r>
            <a:r>
              <a:rPr lang="fr-FR" dirty="0" err="1">
                <a:latin typeface="Graphik Regular" pitchFamily="34" charset="0"/>
              </a:rPr>
              <a:t>Amaëlle</a:t>
            </a:r>
            <a:r>
              <a:rPr lang="fr-FR" dirty="0">
                <a:latin typeface="Graphik Regular" pitchFamily="34" charset="0"/>
              </a:rPr>
              <a:t> Guiton, </a:t>
            </a:r>
            <a:r>
              <a:rPr lang="fr-FR" dirty="0"/>
              <a:t>Matthias </a:t>
            </a:r>
            <a:r>
              <a:rPr lang="fr-FR" dirty="0" err="1"/>
              <a:t>Dugué</a:t>
            </a:r>
            <a:r>
              <a:rPr lang="fr-FR" dirty="0"/>
              <a:t>, Tristan </a:t>
            </a:r>
            <a:r>
              <a:rPr lang="fr-FR" dirty="0" err="1"/>
              <a:t>Nitot</a:t>
            </a:r>
            <a:r>
              <a:rPr lang="fr-FR" dirty="0"/>
              <a:t>, Xavier Mouton-Dubosc, </a:t>
            </a:r>
            <a:r>
              <a:rPr lang="fr-FR" dirty="0" err="1"/>
              <a:t>Genma</a:t>
            </a:r>
            <a:r>
              <a:rPr lang="fr-FR" dirty="0"/>
              <a:t> et d’autres.</a:t>
            </a:r>
          </a:p>
          <a:p>
            <a:pPr marL="0" indent="0">
              <a:buNone/>
            </a:pPr>
            <a:r>
              <a:rPr lang="fr-FR" dirty="0"/>
              <a:t>Quitte à faire des remerciements, de tout cœur, je remercie l</a:t>
            </a:r>
            <a:r>
              <a:rPr lang="fr-FR" dirty="0">
                <a:latin typeface="Graphik Regular" pitchFamily="34" charset="0"/>
              </a:rPr>
              <a:t>es associations qui nous informent, vulgarisent, nous outillent et nous protègent : La Quadrature du Net et </a:t>
            </a:r>
            <a:r>
              <a:rPr lang="fr-FR" dirty="0" err="1">
                <a:latin typeface="Graphik Regular" pitchFamily="34" charset="0"/>
              </a:rPr>
              <a:t>Framasoft</a:t>
            </a:r>
            <a:r>
              <a:rPr lang="fr-FR" dirty="0">
                <a:latin typeface="Graphik Regular" pitchFamily="34" charset="0"/>
              </a:rPr>
              <a:t>, par exemple.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2BEDD-F5D6-46D9-802B-5ADCBD652CDB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 |  @nissone  |  #ParisWeb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5304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Cette présentation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 numCol="1">
            <a:normAutofit lnSpcReduction="10000"/>
          </a:bodyPr>
          <a:lstStyle/>
          <a:p>
            <a:pPr marL="0" indent="0">
              <a:buNone/>
            </a:pPr>
            <a:r>
              <a:rPr lang="fr-FR" sz="1800" dirty="0"/>
              <a:t>Le </a:t>
            </a:r>
            <a:r>
              <a:rPr lang="fr-FR" sz="1800" dirty="0">
                <a:latin typeface="Graphik Medium" pitchFamily="34" charset="0"/>
              </a:rPr>
              <a:t>contenu</a:t>
            </a:r>
            <a:r>
              <a:rPr lang="fr-FR" sz="1800" dirty="0"/>
              <a:t> de cette présentation est distribué sous licence </a:t>
            </a:r>
            <a:r>
              <a:rPr lang="fr-FR" sz="1800" dirty="0" err="1"/>
              <a:t>Creative</a:t>
            </a:r>
            <a:r>
              <a:rPr lang="fr-FR" sz="1800" dirty="0"/>
              <a:t> </a:t>
            </a:r>
            <a:r>
              <a:rPr lang="fr-FR" sz="1800" dirty="0" err="1"/>
              <a:t>commons</a:t>
            </a:r>
            <a:r>
              <a:rPr lang="fr-FR" sz="1800" dirty="0"/>
              <a:t> BY-SA.</a:t>
            </a:r>
          </a:p>
          <a:p>
            <a:pPr marL="0" indent="0">
              <a:buNone/>
            </a:pPr>
            <a:r>
              <a:rPr lang="fr-FR" sz="1800" dirty="0"/>
              <a:t>Cela veut dire que vous pouvez réutiliser le contenu, le modifier et le diffuser si vous en citez l’origine et si vous partagez selon les mêmes conditions.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La photo “</a:t>
            </a:r>
            <a:r>
              <a:rPr lang="en-US" sz="1800" dirty="0" err="1"/>
              <a:t>hygiène</a:t>
            </a:r>
            <a:r>
              <a:rPr lang="en-US" sz="1800" dirty="0"/>
              <a:t> </a:t>
            </a:r>
            <a:r>
              <a:rPr lang="en-US" sz="1800" dirty="0" err="1"/>
              <a:t>numérique</a:t>
            </a:r>
            <a:r>
              <a:rPr lang="en-US" sz="1800" dirty="0"/>
              <a:t>” </a:t>
            </a:r>
            <a:r>
              <a:rPr lang="en-US" sz="1800" dirty="0" err="1"/>
              <a:t>est</a:t>
            </a:r>
            <a:r>
              <a:rPr lang="en-US" sz="1800" dirty="0"/>
              <a:t> de </a:t>
            </a:r>
            <a:r>
              <a:rPr lang="en-US" sz="1800" dirty="0">
                <a:hlinkClick r:id="rId2"/>
              </a:rPr>
              <a:t>Jesus </a:t>
            </a:r>
            <a:r>
              <a:rPr lang="en-US" sz="1800" dirty="0" err="1">
                <a:hlinkClick r:id="rId2"/>
              </a:rPr>
              <a:t>Kiteque</a:t>
            </a:r>
            <a:r>
              <a:rPr lang="en-US" sz="1800" dirty="0"/>
              <a:t> (via </a:t>
            </a:r>
            <a:r>
              <a:rPr lang="en-US" sz="1800" dirty="0" err="1">
                <a:hlinkClick r:id="rId3"/>
              </a:rPr>
              <a:t>Unsplash</a:t>
            </a:r>
            <a:r>
              <a:rPr lang="en-US" sz="1800" dirty="0"/>
              <a:t>).</a:t>
            </a:r>
            <a:endParaRPr lang="fr-FR" sz="1800" dirty="0"/>
          </a:p>
          <a:p>
            <a:pPr marL="0" indent="0">
              <a:buNone/>
            </a:pPr>
            <a:r>
              <a:rPr lang="fr-FR" sz="1800" dirty="0"/>
              <a:t>Le </a:t>
            </a:r>
            <a:r>
              <a:rPr lang="fr-FR" sz="1800" dirty="0">
                <a:latin typeface="Graphik Medium" pitchFamily="34" charset="0"/>
              </a:rPr>
              <a:t>graphisme</a:t>
            </a:r>
            <a:r>
              <a:rPr lang="fr-FR" sz="1800" dirty="0"/>
              <a:t> (dont les chouettes photomontages) est la propriété d’ekino</a:t>
            </a:r>
            <a:r>
              <a:rPr lang="fr-FR" sz="1800" dirty="0" smtClean="0"/>
              <a:t>.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À propos de cette présentation : </a:t>
            </a:r>
            <a:br>
              <a:rPr lang="fr-FR" sz="1800" dirty="0"/>
            </a:br>
            <a:r>
              <a:rPr lang="fr-FR" sz="1800" dirty="0">
                <a:hlinkClick r:id="rId4"/>
              </a:rPr>
              <a:t>http://articles.nissone.com/2017/07/je-prends-en-main-ma-vie-numerique-et-cest-pas-si-facile-paris-web-2017/</a:t>
            </a:r>
            <a:r>
              <a:rPr lang="fr-FR" sz="1800" dirty="0"/>
              <a:t> </a:t>
            </a:r>
          </a:p>
          <a:p>
            <a:pPr marL="0" indent="0">
              <a:buNone/>
            </a:pPr>
            <a:r>
              <a:rPr lang="fr-FR" sz="1800" dirty="0"/>
              <a:t>Lien direct raccourci : </a:t>
            </a:r>
            <a:r>
              <a:rPr lang="fr-FR" sz="1800" dirty="0">
                <a:hlinkClick r:id="rId5"/>
              </a:rPr>
              <a:t>http://nissone.com/hn-pw17</a:t>
            </a:r>
            <a:r>
              <a:rPr lang="fr-FR" sz="1800" dirty="0"/>
              <a:t> </a:t>
            </a:r>
            <a:endParaRPr lang="fr-FR" sz="1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2BEDD-F5D6-46D9-802B-5ADCBD652CDB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 |  @nissone  |  #ParisWeb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5563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Contacts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fr-FR" dirty="0"/>
              <a:t>Paris Web</a:t>
            </a:r>
          </a:p>
          <a:p>
            <a:pPr marL="0" indent="0">
              <a:buNone/>
            </a:pPr>
            <a:r>
              <a:rPr lang="fr-FR" dirty="0">
                <a:hlinkClick r:id="rId2"/>
              </a:rPr>
              <a:t>https://www.paris-web.fr/</a:t>
            </a:r>
            <a:r>
              <a:rPr lang="fr-FR" dirty="0"/>
              <a:t>   </a:t>
            </a:r>
          </a:p>
          <a:p>
            <a:pPr marL="0" indent="0">
              <a:buNone/>
            </a:pPr>
            <a:r>
              <a:rPr lang="fr-FR" dirty="0">
                <a:hlinkClick r:id="rId3"/>
              </a:rPr>
              <a:t>@</a:t>
            </a:r>
            <a:r>
              <a:rPr lang="fr-FR" dirty="0" err="1">
                <a:hlinkClick r:id="rId3"/>
              </a:rPr>
              <a:t>parisweb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Ekino</a:t>
            </a:r>
          </a:p>
          <a:p>
            <a:pPr marL="0" indent="0">
              <a:buNone/>
            </a:pPr>
            <a:r>
              <a:rPr lang="fr-FR" dirty="0">
                <a:hlinkClick r:id="rId4"/>
              </a:rPr>
              <a:t>http://www.ekino.com/</a:t>
            </a:r>
            <a:r>
              <a:rPr lang="fr-FR" dirty="0"/>
              <a:t>  </a:t>
            </a:r>
          </a:p>
          <a:p>
            <a:pPr marL="0" indent="0">
              <a:buNone/>
            </a:pPr>
            <a:r>
              <a:rPr lang="fr-FR" dirty="0">
                <a:hlinkClick r:id="rId5"/>
              </a:rPr>
              <a:t>@</a:t>
            </a:r>
            <a:r>
              <a:rPr lang="fr-FR" dirty="0" err="1">
                <a:hlinkClick r:id="rId5"/>
              </a:rPr>
              <a:t>ekinoExperts</a:t>
            </a:r>
            <a:endParaRPr lang="fr-FR" dirty="0"/>
          </a:p>
          <a:p>
            <a:pPr marL="0" indent="0">
              <a:buNone/>
            </a:pPr>
            <a:r>
              <a:rPr lang="fr-FR" dirty="0">
                <a:hlinkClick r:id="rId6"/>
              </a:rPr>
              <a:t>@3k1n0</a:t>
            </a: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Delphine </a:t>
            </a:r>
            <a:r>
              <a:rPr lang="fr-FR" dirty="0" err="1"/>
              <a:t>Malassingne</a:t>
            </a:r>
            <a:endParaRPr lang="fr-FR" dirty="0"/>
          </a:p>
          <a:p>
            <a:pPr marL="0" indent="0">
              <a:buNone/>
            </a:pPr>
            <a:r>
              <a:rPr lang="fr-FR" dirty="0">
                <a:hlinkClick r:id="rId7"/>
              </a:rPr>
              <a:t>http://nissone.com/</a:t>
            </a:r>
            <a:r>
              <a:rPr lang="fr-FR" dirty="0"/>
              <a:t>  </a:t>
            </a:r>
          </a:p>
          <a:p>
            <a:pPr marL="0" indent="0">
              <a:buNone/>
            </a:pPr>
            <a:r>
              <a:rPr lang="fr-FR" dirty="0">
                <a:hlinkClick r:id="rId8"/>
              </a:rPr>
              <a:t>@</a:t>
            </a:r>
            <a:r>
              <a:rPr lang="fr-FR" dirty="0" err="1">
                <a:hlinkClick r:id="rId8"/>
              </a:rPr>
              <a:t>nissone</a:t>
            </a:r>
            <a:endParaRPr lang="fr-FR" dirty="0"/>
          </a:p>
          <a:p>
            <a:pPr marL="0" indent="0">
              <a:buNone/>
            </a:pPr>
            <a:r>
              <a:rPr lang="fr-FR" dirty="0">
                <a:hlinkClick r:id="rId9"/>
              </a:rPr>
              <a:t>@</a:t>
            </a:r>
            <a:r>
              <a:rPr lang="fr-FR" dirty="0" err="1">
                <a:hlinkClick r:id="rId9"/>
              </a:rPr>
              <a:t>framapiaf</a:t>
            </a:r>
            <a:r>
              <a:rPr lang="fr-FR" dirty="0">
                <a:hlinkClick r:id="rId9"/>
              </a:rPr>
              <a:t>@</a:t>
            </a:r>
            <a:r>
              <a:rPr lang="fr-FR" dirty="0" err="1">
                <a:hlinkClick r:id="rId9"/>
              </a:rPr>
              <a:t>DelphineM</a:t>
            </a:r>
            <a:r>
              <a:rPr lang="fr-FR" dirty="0"/>
              <a:t>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2BEDD-F5D6-46D9-802B-5ADCBD652CDB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 |  @nissone  |  #ParisWeb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0233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13" y="-916722"/>
            <a:ext cx="9164713" cy="6080760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>
                <a:hlinkClick r:id="rId4"/>
              </a:rPr>
              <a:t>http://nissone.com/hn-pw17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ekino.  |  @</a:t>
            </a:r>
            <a:r>
              <a:rPr lang="fr-FR" dirty="0" err="1">
                <a:solidFill>
                  <a:schemeClr val="bg1">
                    <a:lumMod val="75000"/>
                  </a:schemeClr>
                </a:solidFill>
              </a:rPr>
              <a:t>nissone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 |  #</a:t>
            </a:r>
            <a:r>
              <a:rPr lang="fr-FR" dirty="0" err="1">
                <a:solidFill>
                  <a:schemeClr val="bg1">
                    <a:lumMod val="75000"/>
                  </a:schemeClr>
                </a:solidFill>
              </a:rPr>
              <a:t>ParisWeb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467544" y="250032"/>
            <a:ext cx="8280920" cy="1835944"/>
          </a:xfrm>
        </p:spPr>
        <p:txBody>
          <a:bodyPr/>
          <a:lstStyle/>
          <a:p>
            <a:pPr algn="ctr"/>
            <a:r>
              <a:rPr lang="fr-FR" dirty="0"/>
              <a:t>En tout cas, dédramatisez </a:t>
            </a:r>
            <a:br>
              <a:rPr lang="fr-FR" dirty="0"/>
            </a:br>
            <a:r>
              <a:rPr lang="fr-FR" dirty="0"/>
              <a:t>et faites à votre rythme.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3E3EAD6-BBFB-491E-8FF0-8FF4C0ADCF26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595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Sensibilisée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Travailleuse du web, environnement, conférences</a:t>
            </a:r>
            <a:br>
              <a:rPr lang="fr-FR" dirty="0"/>
            </a:br>
            <a:r>
              <a:rPr lang="fr-FR" dirty="0"/>
              <a:t>Connaître, comprendre les enjeux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>
                <a:latin typeface="Graphik Semibold" pitchFamily="34" charset="0"/>
              </a:rPr>
              <a:t>ekino.  |  @nissone  |  #ParisWeb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3E3EAD6-BBFB-491E-8FF0-8FF4C0ADCF2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582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Du coup…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Je culpabilise</a:t>
            </a:r>
          </a:p>
          <a:p>
            <a:r>
              <a:rPr lang="fr-FR" dirty="0"/>
              <a:t>Mes parents et Google, </a:t>
            </a:r>
          </a:p>
          <a:p>
            <a:r>
              <a:rPr lang="fr-FR" dirty="0"/>
              <a:t>Mes amis et les e-mails chiffrés,</a:t>
            </a:r>
          </a:p>
          <a:p>
            <a:r>
              <a:rPr lang="fr-FR" dirty="0"/>
              <a:t>Mon navigateur sans traqueur publicitaire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>
                <a:latin typeface="Graphik Semibold" pitchFamily="34" charset="0"/>
              </a:rPr>
              <a:t>ekino.  |  @nissone  |  #ParisWeb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3E3EAD6-BBFB-491E-8FF0-8FF4C0ADCF2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62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Je ne le fais pas</a:t>
            </a:r>
          </a:p>
          <a:p>
            <a:r>
              <a:rPr lang="fr-FR" dirty="0"/>
              <a:t>Et vous ? Vous êtes au point ?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>
                <a:latin typeface="Graphik Semibold" pitchFamily="34" charset="0"/>
              </a:rPr>
              <a:t>ekino.  |  @nissone  |  #ParisWeb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3E3EAD6-BBFB-491E-8FF0-8FF4C0ADCF2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43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Plusieurs raisons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latin typeface="Graphik Semibold" pitchFamily="34" charset="0"/>
              </a:rPr>
              <a:t>ekino.  |  @nissone  |  #ParisWeb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67544" y="13296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Graphik Medium" pitchFamily="34" charset="0"/>
              </a:rPr>
              <a:t>Beaucoup à faire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67544" y="197097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Graphik Medium" pitchFamily="34" charset="0"/>
              </a:rPr>
              <a:t>Chronophage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67544" y="261233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Graphik Medium" pitchFamily="34" charset="0"/>
              </a:rPr>
              <a:t>Simple (?)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E3EAD6-BBFB-491E-8FF0-8FF4C0ADCF26}" type="slidenum">
              <a:rPr lang="fr-FR" smtClean="0"/>
              <a:t>6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50745A1-0FD6-4A6D-92C5-75C8E414F54D}"/>
              </a:ext>
            </a:extLst>
          </p:cNvPr>
          <p:cNvSpPr/>
          <p:nvPr/>
        </p:nvSpPr>
        <p:spPr>
          <a:xfrm>
            <a:off x="467545" y="3196191"/>
            <a:ext cx="1810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Graphik Medium" pitchFamily="34" charset="0"/>
              </a:rPr>
              <a:t>Faire l’impasse</a:t>
            </a:r>
          </a:p>
        </p:txBody>
      </p:sp>
    </p:spTree>
    <p:extLst>
      <p:ext uri="{BB962C8B-B14F-4D97-AF65-F5344CB8AC3E}">
        <p14:creationId xmlns:p14="http://schemas.microsoft.com/office/powerpoint/2010/main" val="9264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Faire quand même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latin typeface="Graphik Semibold" pitchFamily="34" charset="0"/>
              </a:rPr>
              <a:t>ekino.  |  @nissone  |  #ParisWeb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E3EAD6-BBFB-491E-8FF0-8FF4C0ADCF2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870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/>
        </p:nvSpPr>
        <p:spPr>
          <a:xfrm>
            <a:off x="467544" y="1273397"/>
            <a:ext cx="4680520" cy="567000"/>
          </a:xfrm>
          <a:prstGeom prst="homePlate">
            <a:avLst>
              <a:gd name="adj" fmla="val 26164"/>
            </a:avLst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endParaRPr lang="fr-FR" dirty="0">
              <a:latin typeface="Graphik Medium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79024" y="1925027"/>
            <a:ext cx="4680520" cy="567000"/>
          </a:xfrm>
          <a:prstGeom prst="homePlate">
            <a:avLst>
              <a:gd name="adj" fmla="val 23515"/>
            </a:avLst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endParaRPr lang="fr-FR" dirty="0">
              <a:latin typeface="Graphik Medium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67544" y="3287954"/>
            <a:ext cx="4680520" cy="567000"/>
          </a:xfrm>
          <a:prstGeom prst="homePlate">
            <a:avLst>
              <a:gd name="adj" fmla="val 24839"/>
            </a:avLst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endParaRPr lang="fr-FR" dirty="0">
              <a:latin typeface="Graphik Medium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87076" y="2610569"/>
            <a:ext cx="4680520" cy="567000"/>
          </a:xfrm>
          <a:prstGeom prst="homePlate">
            <a:avLst>
              <a:gd name="adj" fmla="val 27488"/>
            </a:avLst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endParaRPr lang="fr-FR" dirty="0">
              <a:latin typeface="Graphik Medium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Plusieurs raisons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latin typeface="Graphik Semibold" pitchFamily="34" charset="0"/>
              </a:rPr>
              <a:t>ekino.  |  @nissone  |  #ParisWeb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67544" y="13296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Graphik Medium" pitchFamily="34" charset="0"/>
              </a:rPr>
              <a:t>Beaucoup à faire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03452" y="154563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Graphik Medium" pitchFamily="34" charset="0"/>
              </a:rPr>
              <a:t>Un truc de plus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67544" y="197097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Graphik Medium" pitchFamily="34" charset="0"/>
              </a:rPr>
              <a:t>Chronophage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003452" y="218699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Graphik Medium" pitchFamily="34" charset="0"/>
              </a:rPr>
              <a:t>Initier / micro-tâches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67544" y="332383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Graphik Medium" pitchFamily="34" charset="0"/>
              </a:rPr>
              <a:t>Faire l’impasse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003452" y="3539861"/>
            <a:ext cx="421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Graphik Medium" pitchFamily="34" charset="0"/>
              </a:rPr>
              <a:t>Oui ! Sinon, c’est contre-productif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67544" y="261056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Graphik Medium" pitchFamily="34" charset="0"/>
              </a:rPr>
              <a:t>Simple (?)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003452" y="282659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Graphik Medium" pitchFamily="34" charset="0"/>
              </a:rPr>
              <a:t>Non, oui, pas grave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220072" y="1376543"/>
            <a:ext cx="3564000" cy="3236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dirty="0">
                <a:latin typeface="Graphik Medium" pitchFamily="34" charset="0"/>
              </a:rPr>
              <a:t>Installer un plugin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220072" y="2025159"/>
            <a:ext cx="3564000" cy="3236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dirty="0">
                <a:latin typeface="Graphik Medium" pitchFamily="34" charset="0"/>
              </a:rPr>
              <a:t>D’</a:t>
            </a:r>
            <a:r>
              <a:rPr lang="fr-FR" dirty="0" err="1">
                <a:latin typeface="Graphik Medium" pitchFamily="34" charset="0"/>
              </a:rPr>
              <a:t>Evernote</a:t>
            </a:r>
            <a:r>
              <a:rPr lang="fr-FR" dirty="0">
                <a:latin typeface="Graphik Medium" pitchFamily="34" charset="0"/>
              </a:rPr>
              <a:t> à mon propre carnet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220072" y="3409617"/>
            <a:ext cx="3564000" cy="3236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dirty="0">
                <a:latin typeface="Graphik Medium" pitchFamily="34" charset="0"/>
              </a:rPr>
              <a:t>Chiffrement des e-mails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220072" y="2745126"/>
            <a:ext cx="3564000" cy="3236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dirty="0">
                <a:latin typeface="Graphik Medium" pitchFamily="34" charset="0"/>
              </a:rPr>
              <a:t>Gestionnaire de mots de passe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E3EAD6-BBFB-491E-8FF0-8FF4C0ADCF2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72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12" grpId="0"/>
      <p:bldP spid="14" grpId="0"/>
      <p:bldP spid="16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Donc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00200"/>
            <a:ext cx="7056784" cy="2861761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Sujet important</a:t>
            </a:r>
            <a:br>
              <a:rPr lang="fr-FR" dirty="0"/>
            </a:br>
            <a:r>
              <a:rPr lang="fr-FR" dirty="0"/>
              <a:t>Sensibilisés, transmetteurs</a:t>
            </a:r>
          </a:p>
          <a:p>
            <a:pPr marL="0" indent="0">
              <a:buNone/>
            </a:pPr>
            <a:r>
              <a:rPr lang="fr-FR" dirty="0"/>
              <a:t>mais</a:t>
            </a:r>
          </a:p>
          <a:p>
            <a:r>
              <a:rPr lang="fr-FR" dirty="0"/>
              <a:t>Dédramatiser</a:t>
            </a:r>
          </a:p>
          <a:p>
            <a:r>
              <a:rPr lang="fr-FR" dirty="0"/>
              <a:t>Pragmatique plutôt que l’excellence</a:t>
            </a:r>
          </a:p>
          <a:p>
            <a:r>
              <a:rPr lang="fr-FR" dirty="0"/>
              <a:t>Simplifier (sa démarche, ses attentes)</a:t>
            </a:r>
          </a:p>
          <a:p>
            <a:r>
              <a:rPr lang="fr-FR" dirty="0"/>
              <a:t>Chaque pas compte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ekino.  |  @nissone  |  #ParisWeb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3E3EAD6-BBFB-491E-8FF0-8FF4C0ADCF2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050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kino-SpeakerSlides-Theme01">
  <a:themeElements>
    <a:clrScheme name="Personnalisé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Ekino-SpeakerSlides-Theme01</Template>
  <TotalTime>816</TotalTime>
  <Words>730</Words>
  <Application>Microsoft Office PowerPoint</Application>
  <PresentationFormat>Affichage à l'écran (16:9)</PresentationFormat>
  <Paragraphs>179</Paragraphs>
  <Slides>24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Ekino-SpeakerSlides-Theme01</vt:lpstr>
      <vt:lpstr>Je prends en main  ma vie numérique…  et c'est pas si facile !</vt:lpstr>
      <vt:lpstr>« L’hygiène est un ensemble de mesures destinées à prévenir les infections et l’apparition de maladies infectieuses. L’hygiène numérique, ce sont des règles destinées à mieux utiliser son ordinateur, en sécurité, de façon simple. » Genma – Petit Guide d’hygiène numérique</vt:lpstr>
      <vt:lpstr>Sensibilisée</vt:lpstr>
      <vt:lpstr>Du coup…</vt:lpstr>
      <vt:lpstr>Pourquoi ?</vt:lpstr>
      <vt:lpstr>Plusieurs raisons</vt:lpstr>
      <vt:lpstr>Faire quand même</vt:lpstr>
      <vt:lpstr>Plusieurs raisons</vt:lpstr>
      <vt:lpstr>Donc</vt:lpstr>
      <vt:lpstr>Des actions simples et rapides</vt:lpstr>
      <vt:lpstr>En tout cas, dédramatisez  et faites à votre rythme.</vt:lpstr>
      <vt:lpstr>Pour aller plus loin sur l’hygiène numérique</vt:lpstr>
      <vt:lpstr>S’informer, (se) sensibiliser – 1/2</vt:lpstr>
      <vt:lpstr>S’informer, (se) sensibiliser – 2/2</vt:lpstr>
      <vt:lpstr>Surveillance:// de Tristan Nitot</vt:lpstr>
      <vt:lpstr>Nettoyer 1/2</vt:lpstr>
      <vt:lpstr>Nettoyer 2/2</vt:lpstr>
      <vt:lpstr>Rencontrer, se faire aider</vt:lpstr>
      <vt:lpstr>Contribuer</vt:lpstr>
      <vt:lpstr>Donner des sous</vt:lpstr>
      <vt:lpstr>Remerciements</vt:lpstr>
      <vt:lpstr>Cette présentation</vt:lpstr>
      <vt:lpstr>Contacts</vt:lpstr>
      <vt:lpstr>En tout cas, dédramatisez  et faites à votre rythme.</vt:lpstr>
    </vt:vector>
  </TitlesOfParts>
  <Company>Ekino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Delphine Malassingne</dc:creator>
  <cp:lastModifiedBy>Delphine Malassingne</cp:lastModifiedBy>
  <cp:revision>41</cp:revision>
  <cp:lastPrinted>2017-10-04T15:08:53Z</cp:lastPrinted>
  <dcterms:created xsi:type="dcterms:W3CDTF">2017-09-27T11:59:27Z</dcterms:created>
  <dcterms:modified xsi:type="dcterms:W3CDTF">2017-10-04T15:39:11Z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