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6" r:id="rId2"/>
    <p:sldId id="272" r:id="rId3"/>
    <p:sldId id="339" r:id="rId4"/>
    <p:sldId id="271" r:id="rId5"/>
    <p:sldId id="257" r:id="rId6"/>
    <p:sldId id="308" r:id="rId7"/>
    <p:sldId id="319" r:id="rId8"/>
    <p:sldId id="311" r:id="rId9"/>
    <p:sldId id="258" r:id="rId10"/>
    <p:sldId id="270" r:id="rId11"/>
    <p:sldId id="338" r:id="rId12"/>
    <p:sldId id="291" r:id="rId13"/>
    <p:sldId id="259" r:id="rId14"/>
    <p:sldId id="290" r:id="rId15"/>
    <p:sldId id="260" r:id="rId16"/>
    <p:sldId id="296" r:id="rId17"/>
    <p:sldId id="297" r:id="rId18"/>
    <p:sldId id="298" r:id="rId19"/>
    <p:sldId id="261" r:id="rId20"/>
    <p:sldId id="326" r:id="rId21"/>
    <p:sldId id="330" r:id="rId22"/>
    <p:sldId id="329" r:id="rId23"/>
    <p:sldId id="332" r:id="rId24"/>
    <p:sldId id="333" r:id="rId25"/>
    <p:sldId id="328" r:id="rId26"/>
    <p:sldId id="331" r:id="rId27"/>
    <p:sldId id="335" r:id="rId28"/>
    <p:sldId id="336" r:id="rId29"/>
    <p:sldId id="295" r:id="rId30"/>
    <p:sldId id="262" r:id="rId31"/>
    <p:sldId id="301" r:id="rId32"/>
    <p:sldId id="263" r:id="rId33"/>
    <p:sldId id="302" r:id="rId34"/>
    <p:sldId id="303" r:id="rId35"/>
    <p:sldId id="304" r:id="rId36"/>
    <p:sldId id="300" r:id="rId37"/>
    <p:sldId id="264" r:id="rId38"/>
    <p:sldId id="313" r:id="rId39"/>
    <p:sldId id="312" r:id="rId40"/>
    <p:sldId id="305" r:id="rId41"/>
    <p:sldId id="292" r:id="rId42"/>
    <p:sldId id="281" r:id="rId43"/>
    <p:sldId id="315" r:id="rId44"/>
    <p:sldId id="307" r:id="rId45"/>
    <p:sldId id="265" r:id="rId46"/>
    <p:sldId id="316" r:id="rId47"/>
    <p:sldId id="293" r:id="rId48"/>
    <p:sldId id="288" r:id="rId49"/>
    <p:sldId id="323" r:id="rId50"/>
    <p:sldId id="279" r:id="rId51"/>
    <p:sldId id="287" r:id="rId52"/>
    <p:sldId id="325" r:id="rId53"/>
    <p:sldId id="278" r:id="rId54"/>
    <p:sldId id="324" r:id="rId55"/>
    <p:sldId id="306" r:id="rId56"/>
    <p:sldId id="314" r:id="rId57"/>
    <p:sldId id="282" r:id="rId58"/>
    <p:sldId id="318" r:id="rId59"/>
    <p:sldId id="294" r:id="rId60"/>
    <p:sldId id="289" r:id="rId61"/>
    <p:sldId id="267" r:id="rId62"/>
    <p:sldId id="320" r:id="rId63"/>
    <p:sldId id="266" r:id="rId64"/>
    <p:sldId id="309" r:id="rId65"/>
    <p:sldId id="322" r:id="rId66"/>
    <p:sldId id="321" r:id="rId67"/>
    <p:sldId id="280" r:id="rId68"/>
    <p:sldId id="268" r:id="rId69"/>
    <p:sldId id="269" r:id="rId70"/>
    <p:sldId id="273" r:id="rId71"/>
    <p:sldId id="299" r:id="rId72"/>
    <p:sldId id="274" r:id="rId73"/>
    <p:sldId id="275" r:id="rId74"/>
    <p:sldId id="277" r:id="rId75"/>
    <p:sldId id="337" r:id="rId76"/>
  </p:sldIdLst>
  <p:sldSz cx="9144000" cy="5143500" type="screen16x9"/>
  <p:notesSz cx="7102475" cy="102314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40" autoAdjust="0"/>
    <p:restoredTop sz="86444" autoAdjust="0"/>
  </p:normalViewPr>
  <p:slideViewPr>
    <p:cSldViewPr>
      <p:cViewPr>
        <p:scale>
          <a:sx n="75" d="100"/>
          <a:sy n="75" d="100"/>
        </p:scale>
        <p:origin x="-2568" y="-10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21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DA69F17-1A37-4DB3-89DC-330EF2CAD4E0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A415D43-6CD6-479D-B6D7-B2FE7579A3F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012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9ADCD5F-042B-498C-B1B5-C3F8427226F5}" type="datetimeFigureOut">
              <a:rPr lang="fr-FR" smtClean="0"/>
              <a:pPr/>
              <a:t>04/10/2017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6763"/>
            <a:ext cx="6819900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077D7A8-917A-40D9-BDF8-2F501F77FC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28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7A8-917A-40D9-BDF8-2F501F77FC14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7A8-917A-40D9-BDF8-2F501F77FC14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7A8-917A-40D9-BDF8-2F501F77FC14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7A8-917A-40D9-BDF8-2F501F77FC14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7A8-917A-40D9-BDF8-2F501F77FC14}" type="slidenum">
              <a:rPr lang="fr-FR" smtClean="0"/>
              <a:pPr/>
              <a:t>62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7A8-917A-40D9-BDF8-2F501F77FC14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7A8-917A-40D9-BDF8-2F501F77FC1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102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7A8-917A-40D9-BDF8-2F501F77FC14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7A8-917A-40D9-BDF8-2F501F77FC14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7A8-917A-40D9-BDF8-2F501F77FC14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7A8-917A-40D9-BDF8-2F501F77FC14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7A8-917A-40D9-BDF8-2F501F77FC14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9900" cy="3836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D7A8-917A-40D9-BDF8-2F501F77FC14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383618"/>
            <a:ext cx="8280920" cy="1458162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tx1">
                    <a:lumMod val="85000"/>
                    <a:lumOff val="15000"/>
                  </a:schemeClr>
                </a:solidFill>
                <a:latin typeface="Graphik Semibold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5188" y="3327834"/>
            <a:ext cx="8283277" cy="1566174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Graphik Regular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648"/>
            <a:ext cx="2016224" cy="15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0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6614864" y="4767263"/>
            <a:ext cx="2133600" cy="273844"/>
          </a:xfrm>
        </p:spPr>
        <p:txBody>
          <a:bodyPr/>
          <a:lstStyle/>
          <a:p>
            <a:fld id="{7422BEDD-F5D6-46D9-802B-5ADCBD652CD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67544" y="4462463"/>
            <a:ext cx="8280920" cy="269081"/>
          </a:xfrm>
        </p:spPr>
        <p:txBody>
          <a:bodyPr anchor="b">
            <a:noAutofit/>
          </a:bodyPr>
          <a:lstStyle>
            <a:lvl1pPr>
              <a:defRPr sz="1200">
                <a:latin typeface="Graphik Regular" pitchFamily="34" charset="0"/>
              </a:defRPr>
            </a:lvl1pPr>
            <a:lvl2pPr>
              <a:defRPr sz="1600">
                <a:latin typeface="Graphik Regular" pitchFamily="34" charset="0"/>
              </a:defRPr>
            </a:lvl2pPr>
            <a:lvl3pPr>
              <a:defRPr sz="1400">
                <a:latin typeface="Graphik Regular" pitchFamily="34" charset="0"/>
              </a:defRPr>
            </a:lvl3pPr>
            <a:lvl4pPr>
              <a:defRPr sz="1200">
                <a:latin typeface="Graphik Regular" pitchFamily="34" charset="0"/>
              </a:defRPr>
            </a:lvl4pPr>
            <a:lvl5pPr>
              <a:defRPr sz="1200">
                <a:latin typeface="Graphik Regular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331640" y="2409732"/>
            <a:ext cx="3528144" cy="1944216"/>
          </a:xfrm>
        </p:spPr>
        <p:txBody>
          <a:bodyPr>
            <a:normAutofit/>
          </a:bodyPr>
          <a:lstStyle>
            <a:lvl1pPr>
              <a:defRPr sz="2000">
                <a:latin typeface="Graphik Medium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5220320" y="2409732"/>
            <a:ext cx="3528144" cy="1944216"/>
          </a:xfrm>
        </p:spPr>
        <p:txBody>
          <a:bodyPr>
            <a:normAutofit/>
          </a:bodyPr>
          <a:lstStyle>
            <a:lvl1pPr>
              <a:defRPr sz="2000">
                <a:latin typeface="Graphik Medium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3527" y="87474"/>
            <a:ext cx="891488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95486"/>
            <a:ext cx="7416824" cy="48605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fr-FR" sz="2400" kern="1200" dirty="0">
                <a:solidFill>
                  <a:schemeClr val="tx1"/>
                </a:solidFill>
                <a:latin typeface="Graphik Semibold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1331640" y="843558"/>
            <a:ext cx="7416824" cy="1404156"/>
          </a:xfrm>
        </p:spPr>
        <p:txBody>
          <a:bodyPr>
            <a:normAutofit/>
          </a:bodyPr>
          <a:lstStyle>
            <a:lvl1pPr>
              <a:defRPr sz="2000">
                <a:latin typeface="Graphik Medium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6480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, liens, cré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4220" y="205978"/>
            <a:ext cx="7604244" cy="475562"/>
          </a:xfrm>
        </p:spPr>
        <p:txBody>
          <a:bodyPr>
            <a:normAutofit/>
          </a:bodyPr>
          <a:lstStyle>
            <a:lvl1pPr algn="l">
              <a:defRPr sz="2400">
                <a:latin typeface="Graphik Semibold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43559"/>
            <a:ext cx="8291264" cy="3888431"/>
          </a:xfrm>
        </p:spPr>
        <p:txBody>
          <a:bodyPr anchor="ctr">
            <a:normAutofit/>
          </a:bodyPr>
          <a:lstStyle>
            <a:lvl1pPr marL="285750" indent="-285750" algn="l">
              <a:buFont typeface="Arial" pitchFamily="34" charset="0"/>
              <a:buChar char="•"/>
              <a:defRPr sz="1600">
                <a:latin typeface="Graphik Regular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6614864" y="4767263"/>
            <a:ext cx="2133600" cy="273844"/>
          </a:xfrm>
        </p:spPr>
        <p:txBody>
          <a:bodyPr/>
          <a:lstStyle/>
          <a:p>
            <a:fld id="{7422BEDD-F5D6-46D9-802B-5ADCBD652CD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481"/>
            <a:ext cx="748684" cy="48235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59632" y="629269"/>
            <a:ext cx="792088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19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05978"/>
            <a:ext cx="7560840" cy="1663694"/>
          </a:xfrm>
        </p:spPr>
        <p:txBody>
          <a:bodyPr anchor="b"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  <a:latin typeface="Graphik Semibold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193709"/>
            <a:ext cx="7560840" cy="2268252"/>
          </a:xfrm>
        </p:spPr>
        <p:txBody>
          <a:bodyPr/>
          <a:lstStyle>
            <a:lvl1pPr marL="0" indent="0" algn="l">
              <a:buNone/>
              <a:defRPr>
                <a:latin typeface="Graphik Regular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latin typeface="Graphik Bold" pitchFamily="34" charset="0"/>
              </a:rPr>
              <a:t>ekino. |  @nissone  |  #ParisWeb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6614864" y="4767263"/>
            <a:ext cx="2133600" cy="273844"/>
          </a:xfrm>
        </p:spPr>
        <p:txBody>
          <a:bodyPr/>
          <a:lstStyle/>
          <a:p>
            <a:fld id="{7422BEDD-F5D6-46D9-802B-5ADCBD652CD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148">
            <a:off x="-423946" y="415728"/>
            <a:ext cx="1679262" cy="135751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331640" y="1977685"/>
            <a:ext cx="1152128" cy="342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67544" y="4462463"/>
            <a:ext cx="8280920" cy="269081"/>
          </a:xfrm>
        </p:spPr>
        <p:txBody>
          <a:bodyPr anchor="b">
            <a:noAutofit/>
          </a:bodyPr>
          <a:lstStyle>
            <a:lvl1pPr>
              <a:defRPr sz="1200">
                <a:latin typeface="Graphik Regular" pitchFamily="34" charset="0"/>
              </a:defRPr>
            </a:lvl1pPr>
            <a:lvl2pPr>
              <a:defRPr sz="1600">
                <a:latin typeface="Graphik Regular" pitchFamily="34" charset="0"/>
              </a:defRPr>
            </a:lvl2pPr>
            <a:lvl3pPr>
              <a:defRPr sz="1400">
                <a:latin typeface="Graphik Regular" pitchFamily="34" charset="0"/>
              </a:defRPr>
            </a:lvl3pPr>
            <a:lvl4pPr>
              <a:defRPr sz="1200">
                <a:latin typeface="Graphik Regular" pitchFamily="34" charset="0"/>
              </a:defRPr>
            </a:lvl4pPr>
            <a:lvl5pPr>
              <a:defRPr sz="1200">
                <a:latin typeface="Graphik Regular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7262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_Exempl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085696"/>
            <a:ext cx="3207752" cy="33521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5" y="205978"/>
            <a:ext cx="8280919" cy="1933724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Graphik Semibold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93709"/>
            <a:ext cx="6840760" cy="2268252"/>
          </a:xfrm>
        </p:spPr>
        <p:txBody>
          <a:bodyPr/>
          <a:lstStyle>
            <a:lvl1pPr marL="0" indent="0" algn="l">
              <a:buNone/>
              <a:defRPr>
                <a:latin typeface="Graphik Regular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6614864" y="4767263"/>
            <a:ext cx="2133600" cy="273844"/>
          </a:xfrm>
        </p:spPr>
        <p:txBody>
          <a:bodyPr/>
          <a:lstStyle/>
          <a:p>
            <a:fld id="{7422BEDD-F5D6-46D9-802B-5ADCBD652CD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539552" y="249493"/>
            <a:ext cx="1152128" cy="3428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67544" y="4462463"/>
            <a:ext cx="8280920" cy="269081"/>
          </a:xfrm>
        </p:spPr>
        <p:txBody>
          <a:bodyPr anchor="b">
            <a:noAutofit/>
          </a:bodyPr>
          <a:lstStyle>
            <a:lvl1pPr>
              <a:defRPr sz="1200">
                <a:latin typeface="Graphik Regular" pitchFamily="34" charset="0"/>
              </a:defRPr>
            </a:lvl1pPr>
            <a:lvl2pPr>
              <a:defRPr sz="1600">
                <a:latin typeface="Graphik Regular" pitchFamily="34" charset="0"/>
              </a:defRPr>
            </a:lvl2pPr>
            <a:lvl3pPr>
              <a:defRPr sz="1400">
                <a:latin typeface="Graphik Regular" pitchFamily="34" charset="0"/>
              </a:defRPr>
            </a:lvl3pPr>
            <a:lvl4pPr>
              <a:defRPr sz="1200">
                <a:latin typeface="Graphik Regular" pitchFamily="34" charset="0"/>
              </a:defRPr>
            </a:lvl4pPr>
            <a:lvl5pPr>
              <a:defRPr sz="1200">
                <a:latin typeface="Graphik Regular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0495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614864" y="4731990"/>
            <a:ext cx="2133600" cy="273844"/>
          </a:xfrm>
        </p:spPr>
        <p:txBody>
          <a:bodyPr/>
          <a:lstStyle/>
          <a:p>
            <a:fld id="{7422BEDD-F5D6-46D9-802B-5ADCBD652CD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67544" y="4462463"/>
            <a:ext cx="8280920" cy="269081"/>
          </a:xfrm>
        </p:spPr>
        <p:txBody>
          <a:bodyPr anchor="b">
            <a:noAutofit/>
          </a:bodyPr>
          <a:lstStyle>
            <a:lvl1pPr>
              <a:defRPr sz="1200">
                <a:latin typeface="Graphik Regular" pitchFamily="34" charset="0"/>
              </a:defRPr>
            </a:lvl1pPr>
            <a:lvl2pPr>
              <a:defRPr sz="1600">
                <a:latin typeface="Graphik Regular" pitchFamily="34" charset="0"/>
              </a:defRPr>
            </a:lvl2pPr>
            <a:lvl3pPr>
              <a:defRPr sz="1400">
                <a:latin typeface="Graphik Regular" pitchFamily="34" charset="0"/>
              </a:defRPr>
            </a:lvl3pPr>
            <a:lvl4pPr>
              <a:defRPr sz="1200">
                <a:latin typeface="Graphik Regular" pitchFamily="34" charset="0"/>
              </a:defRPr>
            </a:lvl4pPr>
            <a:lvl5pPr>
              <a:defRPr sz="1200">
                <a:latin typeface="Graphik Regular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14956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3"/>
          </p:nvPr>
        </p:nvSpPr>
        <p:spPr>
          <a:xfrm>
            <a:off x="467545" y="195487"/>
            <a:ext cx="1224731" cy="864170"/>
          </a:xfrm>
        </p:spPr>
        <p:txBody>
          <a:bodyPr/>
          <a:lstStyle/>
          <a:p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907704" y="205979"/>
            <a:ext cx="6779096" cy="85725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468313" y="1275160"/>
            <a:ext cx="8280400" cy="302418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296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57505"/>
            <a:ext cx="8280920" cy="1728192"/>
          </a:xfrm>
        </p:spPr>
        <p:txBody>
          <a:bodyPr anchor="b">
            <a:noAutofit/>
          </a:bodyPr>
          <a:lstStyle>
            <a:lvl1pPr algn="ctr">
              <a:defRPr sz="5400" b="0" cap="none" baseline="0">
                <a:solidFill>
                  <a:schemeClr val="bg1"/>
                </a:solidFill>
                <a:latin typeface="Graphik Semibold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22BEDD-F5D6-46D9-802B-5ADCBD652CD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2193708"/>
            <a:ext cx="1944216" cy="193624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3995936" y="357505"/>
            <a:ext cx="1152128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53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_Sous-Titre de section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57505"/>
            <a:ext cx="8280920" cy="1728192"/>
          </a:xfrm>
        </p:spPr>
        <p:txBody>
          <a:bodyPr anchor="b">
            <a:noAutofit/>
          </a:bodyPr>
          <a:lstStyle>
            <a:lvl1pPr algn="ctr">
              <a:defRPr sz="4400" b="0" cap="none" baseline="0">
                <a:solidFill>
                  <a:schemeClr val="tx1"/>
                </a:solidFill>
                <a:latin typeface="Graphik Semibold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22BEDD-F5D6-46D9-802B-5ADCBD652CD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3995936" y="2193709"/>
            <a:ext cx="1152128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53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6614864" y="4767263"/>
            <a:ext cx="2133600" cy="273844"/>
          </a:xfrm>
        </p:spPr>
        <p:txBody>
          <a:bodyPr/>
          <a:lstStyle/>
          <a:p>
            <a:fld id="{7422BEDD-F5D6-46D9-802B-5ADCBD652CD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67544" y="4462463"/>
            <a:ext cx="8280920" cy="269081"/>
          </a:xfrm>
        </p:spPr>
        <p:txBody>
          <a:bodyPr anchor="b">
            <a:noAutofit/>
          </a:bodyPr>
          <a:lstStyle>
            <a:lvl1pPr>
              <a:defRPr sz="1200">
                <a:latin typeface="Graphik Regular" pitchFamily="34" charset="0"/>
              </a:defRPr>
            </a:lvl1pPr>
            <a:lvl2pPr>
              <a:defRPr sz="1600">
                <a:latin typeface="Graphik Regular" pitchFamily="34" charset="0"/>
              </a:defRPr>
            </a:lvl2pPr>
            <a:lvl3pPr>
              <a:defRPr sz="1400">
                <a:latin typeface="Graphik Regular" pitchFamily="34" charset="0"/>
              </a:defRPr>
            </a:lvl3pPr>
            <a:lvl4pPr>
              <a:defRPr sz="1200">
                <a:latin typeface="Graphik Regular" pitchFamily="34" charset="0"/>
              </a:defRPr>
            </a:lvl4pPr>
            <a:lvl5pPr>
              <a:defRPr sz="1200">
                <a:latin typeface="Graphik Regular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0296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614864" y="4731990"/>
            <a:ext cx="2133600" cy="273844"/>
          </a:xfrm>
        </p:spPr>
        <p:txBody>
          <a:bodyPr/>
          <a:lstStyle/>
          <a:p>
            <a:fld id="{7422BEDD-F5D6-46D9-802B-5ADCBD652CD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67544" y="4462463"/>
            <a:ext cx="8280920" cy="269081"/>
          </a:xfrm>
        </p:spPr>
        <p:txBody>
          <a:bodyPr anchor="b">
            <a:noAutofit/>
          </a:bodyPr>
          <a:lstStyle>
            <a:lvl1pPr>
              <a:defRPr sz="1200">
                <a:latin typeface="Graphik Regular" pitchFamily="34" charset="0"/>
              </a:defRPr>
            </a:lvl1pPr>
            <a:lvl2pPr>
              <a:defRPr sz="1600">
                <a:latin typeface="Graphik Regular" pitchFamily="34" charset="0"/>
              </a:defRPr>
            </a:lvl2pPr>
            <a:lvl3pPr>
              <a:defRPr sz="1400">
                <a:latin typeface="Graphik Regular" pitchFamily="34" charset="0"/>
              </a:defRPr>
            </a:lvl3pPr>
            <a:lvl4pPr>
              <a:defRPr sz="1200">
                <a:latin typeface="Graphik Regular" pitchFamily="34" charset="0"/>
              </a:defRPr>
            </a:lvl4pPr>
            <a:lvl5pPr>
              <a:defRPr sz="1200">
                <a:latin typeface="Graphik Regular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860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25756"/>
            <a:ext cx="8280920" cy="1399748"/>
          </a:xfrm>
        </p:spPr>
        <p:txBody>
          <a:bodyPr anchor="t"/>
          <a:lstStyle>
            <a:lvl1pPr algn="l">
              <a:defRPr sz="2000" b="0">
                <a:latin typeface="Graphik Semibold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67544" y="459582"/>
            <a:ext cx="8280920" cy="2112169"/>
          </a:xfrm>
        </p:spPr>
        <p:txBody>
          <a:bodyPr/>
          <a:lstStyle>
            <a:lvl1pPr marL="0" indent="0">
              <a:buNone/>
              <a:defRPr sz="3200" b="0">
                <a:latin typeface="Graphik Semibold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6614864" y="4767263"/>
            <a:ext cx="2133600" cy="273844"/>
          </a:xfrm>
        </p:spPr>
        <p:txBody>
          <a:bodyPr/>
          <a:lstStyle/>
          <a:p>
            <a:fld id="{7422BEDD-F5D6-46D9-802B-5ADCBD652CD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67544" y="4462463"/>
            <a:ext cx="8280920" cy="269081"/>
          </a:xfrm>
        </p:spPr>
        <p:txBody>
          <a:bodyPr anchor="b">
            <a:noAutofit/>
          </a:bodyPr>
          <a:lstStyle>
            <a:lvl1pPr>
              <a:defRPr sz="1200">
                <a:latin typeface="Graphik Regular" pitchFamily="34" charset="0"/>
              </a:defRPr>
            </a:lvl1pPr>
            <a:lvl2pPr>
              <a:defRPr sz="1600">
                <a:latin typeface="Graphik Regular" pitchFamily="34" charset="0"/>
              </a:defRPr>
            </a:lvl2pPr>
            <a:lvl3pPr>
              <a:defRPr sz="1400">
                <a:latin typeface="Graphik Regular" pitchFamily="34" charset="0"/>
              </a:defRPr>
            </a:lvl3pPr>
            <a:lvl4pPr>
              <a:defRPr sz="1200">
                <a:latin typeface="Graphik Regular" pitchFamily="34" charset="0"/>
              </a:defRPr>
            </a:lvl4pPr>
            <a:lvl5pPr>
              <a:defRPr sz="1200">
                <a:latin typeface="Graphik Regular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6480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467544" y="4767263"/>
            <a:ext cx="55522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raphik Semibold" pitchFamily="34" charset="0"/>
              </a:defRPr>
            </a:lvl1pPr>
          </a:lstStyle>
          <a:p>
            <a:r>
              <a:rPr lang="fr-FR">
                <a:latin typeface="Graphik Bold" pitchFamily="34" charset="0"/>
              </a:rPr>
              <a:t>ekino. |  @nissone  |  #ParisWeb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raphik Semibold" pitchFamily="34" charset="0"/>
              </a:defRPr>
            </a:lvl1pPr>
          </a:lstStyle>
          <a:p>
            <a:fld id="{7422BEDD-F5D6-46D9-802B-5ADCBD652C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47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5" r:id="rId4"/>
    <p:sldLayoutId id="2147483651" r:id="rId5"/>
    <p:sldLayoutId id="2147483660" r:id="rId6"/>
    <p:sldLayoutId id="2147483654" r:id="rId7"/>
    <p:sldLayoutId id="2147483661" r:id="rId8"/>
    <p:sldLayoutId id="2147483657" r:id="rId9"/>
    <p:sldLayoutId id="2147483662" r:id="rId10"/>
    <p:sldLayoutId id="2147483658" r:id="rId11"/>
  </p:sldLayoutIdLst>
  <p:hf hdr="0" dt="0"/>
  <p:txStyles>
    <p:titleStyle>
      <a:lvl1pPr marL="0" indent="0" algn="l" defTabSz="914400" rtl="0" eaLnBrk="1" latinLnBrk="0" hangingPunct="1">
        <a:spcBef>
          <a:spcPct val="0"/>
        </a:spcBef>
        <a:buFont typeface="Arial" pitchFamily="34" charset="0"/>
        <a:buNone/>
        <a:defRPr sz="4400" kern="1200">
          <a:solidFill>
            <a:schemeClr val="tx1"/>
          </a:solidFill>
          <a:latin typeface="Graphik Semibold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Graphik Semibold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Graphik Semibold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Graphik Semibold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Graphik Semibold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Graphik Semibol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si.gouv.fr/administration/precautions-elementaires/calculer-la-force-dun-mot-de-passe/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enzla.com/tranche-de-vie/1431-mot-de-passe-minuscules-majuscules-caracteres-speciaux.html" TargetMode="External"/><Relationship Id="rId2" Type="http://schemas.openxmlformats.org/officeDocument/2006/relationships/hyperlink" Target="https://www.ssi.gouv.fr/particulier/precautions-elementaires/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haveibeenpwned.com/" TargetMode="External"/><Relationship Id="rId4" Type="http://schemas.openxmlformats.org/officeDocument/2006/relationships/hyperlink" Target="https://howsecureismypassword.n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1password.com/" TargetMode="External"/><Relationship Id="rId7" Type="http://schemas.openxmlformats.org/officeDocument/2006/relationships/hyperlink" Target="https://www.lastpass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keepass.info/" TargetMode="External"/><Relationship Id="rId5" Type="http://schemas.openxmlformats.org/officeDocument/2006/relationships/hyperlink" Target="https://www.dashlane.com/" TargetMode="External"/><Relationship Id="rId4" Type="http://schemas.openxmlformats.org/officeDocument/2006/relationships/hyperlink" Target="https://www.enpass.io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npass.io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keepass.info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shlane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dernews.fr/authentification-biometrie/comparatif-gestionnaire-de-mots-de-passe-securises.html" TargetMode="External"/><Relationship Id="rId2" Type="http://schemas.openxmlformats.org/officeDocument/2006/relationships/hyperlink" Target="https://www.nextinpact.com/news/101627-mots-passe-on-vous-aide-a-choisir-gestionnaire-quil-vous-faut.htm" TargetMode="Externa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snumeriques.com/vie-du-net/comment-activer-double-authentification-sur-comptes-web-a2575.html" TargetMode="Externa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caf&#233;-vie-priv&#233;e.fr/" TargetMode="Externa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ris-web.fr/2016/conferences/organisez-des-cryptoparties.php" TargetMode="Externa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tosdr.org/" TargetMode="External"/><Relationship Id="rId2" Type="http://schemas.openxmlformats.org/officeDocument/2006/relationships/hyperlink" Target="http://www.businessinsider.fr/une-avocate-a-reecrit-les-conditions-dutilisations-dinstagram-comme-si-elles-etaient-expliquees-a-un-enfant-de-8-ans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ozy.io/fr/" TargetMode="External"/><Relationship Id="rId5" Type="http://schemas.openxmlformats.org/officeDocument/2006/relationships/hyperlink" Target="https://chatons.org/" TargetMode="External"/><Relationship Id="rId4" Type="http://schemas.openxmlformats.org/officeDocument/2006/relationships/hyperlink" Target="https://www.april.org/auto-hebergement-fausse-bonne-idee-aeris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want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addons.mozilla.org/fr/firefox/addon/ublock-origin/" TargetMode="External"/><Relationship Id="rId2" Type="http://schemas.openxmlformats.org/officeDocument/2006/relationships/hyperlink" Target="https://www.eff.org/https-everywhere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eff.org/privacybadger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egooglisons-internet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looma.fr/bye-bye-le-moteur-de-recherche-google/" TargetMode="External"/><Relationship Id="rId2" Type="http://schemas.openxmlformats.org/officeDocument/2006/relationships/hyperlink" Target="https://prism-break.org/fr/" TargetMode="Externa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mypermissions.com/" TargetMode="External"/><Relationship Id="rId2" Type="http://schemas.openxmlformats.org/officeDocument/2006/relationships/hyperlink" Target="https://f-droid.org/" TargetMode="Externa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ximum.fr/blog/conf-pw-2017/" TargetMode="External"/><Relationship Id="rId3" Type="http://schemas.openxmlformats.org/officeDocument/2006/relationships/hyperlink" Target="https://blog.genma.fr/?Mes-conferences" TargetMode="External"/><Relationship Id="rId7" Type="http://schemas.openxmlformats.org/officeDocument/2006/relationships/hyperlink" Target="https://blog.cozycloud.cc/post/2017/03/09/La-surveillance-de-masse-est-toxique-pour-nos-libertes-la-preuv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ontrole-tes-donnees.net/" TargetMode="External"/><Relationship Id="rId5" Type="http://schemas.openxmlformats.org/officeDocument/2006/relationships/hyperlink" Target="http://jenairienacacher.fr/" TargetMode="External"/><Relationship Id="rId4" Type="http://schemas.openxmlformats.org/officeDocument/2006/relationships/hyperlink" Target="https://www.laquadrature.net/fr/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donottrack-doc.com/fr/episode/1" TargetMode="External"/><Relationship Id="rId2" Type="http://schemas.openxmlformats.org/officeDocument/2006/relationships/hyperlink" Target="https://framabook.org/numerique-reprendre-le-controle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fypeditions.com/nouvelle-servitude-volontaire-enquete-projet-politique-de-silicon-valley/" TargetMode="External"/><Relationship Id="rId5" Type="http://schemas.openxmlformats.org/officeDocument/2006/relationships/hyperlink" Target="https://fr.wikipedia.org/wiki/Citizenfour" TargetMode="External"/><Relationship Id="rId4" Type="http://schemas.openxmlformats.org/officeDocument/2006/relationships/hyperlink" Target="https://cybercriminalite.wordpress.com/2017/05/25/adrienne-charmet-les-donnees-personnelles-ne-doivent-plus-etre-au-coeur-du-business-model/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tandblog.org/blog/pages/Surveillance" TargetMode="Externa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cecil.org/node/7687" TargetMode="External"/><Relationship Id="rId2" Type="http://schemas.openxmlformats.org/officeDocument/2006/relationships/hyperlink" Target="https://degooglisons-internet.org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ontrole-tes-donnees.net/comment-reprendre-le-controle-par-moi-meme/" TargetMode="External"/><Relationship Id="rId5" Type="http://schemas.openxmlformats.org/officeDocument/2006/relationships/hyperlink" Target="https://blog.genma.fr/?Guide-d-Hygiene-numerique-version-2016" TargetMode="External"/><Relationship Id="rId4" Type="http://schemas.openxmlformats.org/officeDocument/2006/relationships/hyperlink" Target="https://www.lececil.org/sites/all/files/pj/201604.brochure.fiches_pratiques_cecil_defense_libertes_en_ligne.pdf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ffredolebrun.fr/mathonautes/comment-jai-repris-en-main-ma-vie-numerique/" TargetMode="External"/><Relationship Id="rId2" Type="http://schemas.openxmlformats.org/officeDocument/2006/relationships/hyperlink" Target="http://www.archimag.com/univers-data/2017/01/19/10-conseils-outils-indispensables-proteger-donnees-personnelles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myadvent.net/calendars/?id=60a3f8cf02141a43ec6efbd8a76a02a6" TargetMode="External"/><Relationship Id="rId4" Type="http://schemas.openxmlformats.org/officeDocument/2006/relationships/hyperlink" Target="https://blog.cyphergoat.net/degooglisation-3/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caf&#233;-vie-priv&#233;e.fr/" TargetMode="External"/><Relationship Id="rId2" Type="http://schemas.openxmlformats.org/officeDocument/2006/relationships/hyperlink" Target="http://premier-samedi.org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agendadulibre.org/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framacolibri.org/" TargetMode="External"/><Relationship Id="rId2" Type="http://schemas.openxmlformats.org/officeDocument/2006/relationships/hyperlink" Target="https://www.laquadrature.net/fr/participer" TargetMode="Externa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soutenir.framasoft.org/" TargetMode="External"/><Relationship Id="rId2" Type="http://schemas.openxmlformats.org/officeDocument/2006/relationships/hyperlink" Target="https://soutien.laquadrature.net/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fr.wikipedia.org/wiki/Citizenfour" TargetMode="External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nissone.com/hn-pw17" TargetMode="External"/><Relationship Id="rId2" Type="http://schemas.openxmlformats.org/officeDocument/2006/relationships/hyperlink" Target="http://articles.nissone.com/2017/07/atelier-hygiene-numerique-paris-web-2017/" TargetMode="External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nissone" TargetMode="External"/><Relationship Id="rId3" Type="http://schemas.openxmlformats.org/officeDocument/2006/relationships/hyperlink" Target="http://twitter.com/parisweb" TargetMode="External"/><Relationship Id="rId7" Type="http://schemas.openxmlformats.org/officeDocument/2006/relationships/hyperlink" Target="http://nissone.com/" TargetMode="External"/><Relationship Id="rId2" Type="http://schemas.openxmlformats.org/officeDocument/2006/relationships/hyperlink" Target="https://www.paris-web.fr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twitter.com/3k1n0" TargetMode="External"/><Relationship Id="rId5" Type="http://schemas.openxmlformats.org/officeDocument/2006/relationships/hyperlink" Target="https://twitter.com/ekinoExperts" TargetMode="External"/><Relationship Id="rId4" Type="http://schemas.openxmlformats.org/officeDocument/2006/relationships/hyperlink" Target="http://www.ekino.com/" TargetMode="External"/><Relationship Id="rId9" Type="http://schemas.openxmlformats.org/officeDocument/2006/relationships/hyperlink" Target="https://framapiaf.org/@Delphine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enairienacacher.f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editions-larousse.fr/la-face-cachee-d-internet-hackers-dark-net-9782035936417" TargetMode="External"/><Relationship Id="rId5" Type="http://schemas.openxmlformats.org/officeDocument/2006/relationships/hyperlink" Target="https://blog.genma.fr/?Guide-d-Hygiene-numerique-version-2016" TargetMode="External"/><Relationship Id="rId4" Type="http://schemas.openxmlformats.org/officeDocument/2006/relationships/hyperlink" Target="http://standblog.org/blog/pages/Surveillanc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Un pas de plus </a:t>
            </a:r>
            <a:br>
              <a:rPr lang="fr-FR" sz="4000" dirty="0"/>
            </a:br>
            <a:r>
              <a:rPr lang="fr-FR" sz="4000" dirty="0"/>
              <a:t>vers mon </a:t>
            </a:r>
            <a:br>
              <a:rPr lang="fr-FR" sz="4000" dirty="0"/>
            </a:br>
            <a:r>
              <a:rPr lang="fr-FR" sz="4000" dirty="0"/>
              <a:t>hygiène numérique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Delphine </a:t>
            </a:r>
            <a:r>
              <a:rPr lang="fr-FR" dirty="0" err="1"/>
              <a:t>Malassingne</a:t>
            </a:r>
            <a:r>
              <a:rPr lang="fr-FR" dirty="0"/>
              <a:t> – </a:t>
            </a:r>
            <a:r>
              <a:rPr lang="fr-FR" dirty="0" err="1"/>
              <a:t>ekino</a:t>
            </a:r>
            <a:endParaRPr lang="fr-FR" dirty="0"/>
          </a:p>
          <a:p>
            <a:r>
              <a:rPr lang="fr-FR" dirty="0"/>
              <a:t>Paris Web – octobre 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3995936" y="3401557"/>
            <a:ext cx="1152128" cy="342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en pratique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5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="" xmlns:a16="http://schemas.microsoft.com/office/drawing/2014/main" id="{3220F52E-ED04-4632-9973-FA1AEEC5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Thématiques aujourd’hui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8DE96AC0-89F6-4252-AD3C-5E2CB6922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Comment créer un mot de passe robuste</a:t>
            </a:r>
          </a:p>
          <a:p>
            <a:r>
              <a:rPr lang="fr-FR" dirty="0"/>
              <a:t>Les gestionnaires de mots de passe (trousseaux)</a:t>
            </a:r>
          </a:p>
          <a:p>
            <a:r>
              <a:rPr lang="fr-FR" dirty="0"/>
              <a:t>Le chiffrement</a:t>
            </a:r>
          </a:p>
          <a:p>
            <a:r>
              <a:rPr lang="fr-FR" dirty="0"/>
              <a:t>L’hébergement de données</a:t>
            </a:r>
          </a:p>
          <a:p>
            <a:r>
              <a:rPr lang="fr-FR" dirty="0"/>
              <a:t>Les plugins navigateurs</a:t>
            </a:r>
          </a:p>
          <a:p>
            <a:r>
              <a:rPr lang="fr-FR" dirty="0"/>
              <a:t>Les logiciels alternatifs</a:t>
            </a:r>
          </a:p>
          <a:p>
            <a:r>
              <a:rPr lang="fr-FR" dirty="0"/>
              <a:t>Les applications mobiles</a:t>
            </a:r>
          </a:p>
          <a:p>
            <a:r>
              <a:rPr lang="fr-FR" dirty="0"/>
              <a:t>Des liens pour s’informer, (se) sensibiliser, nettoyer, rencontrer, se faire aider, contribuer, donner des sous.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A79692D-9D2B-47C0-B6F2-F128B29C69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35EBCBDA-932C-427B-90C0-33228AACFD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5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Connexion aux comptes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Mots de passe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Robustes</a:t>
            </a:r>
          </a:p>
          <a:p>
            <a:r>
              <a:rPr lang="fr-FR" dirty="0"/>
              <a:t>Gestionnaire de mot de passe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8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 je ne devais en soigner qu’un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Compte e-mail principal (là où je reçois mes récupérations de mot de passe oublié) !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un mot de passe robuste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Graphik Medium" pitchFamily="34" charset="0"/>
              </a:rPr>
              <a:t>Différent</a:t>
            </a:r>
          </a:p>
          <a:p>
            <a:r>
              <a:rPr lang="fr-FR" dirty="0">
                <a:latin typeface="Graphik Medium" pitchFamily="34" charset="0"/>
              </a:rPr>
              <a:t>Long</a:t>
            </a:r>
            <a:r>
              <a:rPr lang="fr-FR" dirty="0"/>
              <a:t> </a:t>
            </a:r>
          </a:p>
          <a:p>
            <a:r>
              <a:rPr lang="fr-FR" dirty="0"/>
              <a:t>Complexité ?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0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7544" y="2895786"/>
            <a:ext cx="8280920" cy="1129718"/>
          </a:xfrm>
        </p:spPr>
        <p:txBody>
          <a:bodyPr>
            <a:normAutofit fontScale="90000"/>
          </a:bodyPr>
          <a:lstStyle/>
          <a:p>
            <a:r>
              <a:rPr lang="fr-FR" dirty="0"/>
              <a:t>Outil et recommandations de l’ANSII</a:t>
            </a:r>
            <a:r>
              <a:rPr lang="fr-FR" baseline="30000" dirty="0">
                <a:latin typeface="Graphik Regular" pitchFamily="34" charset="0"/>
              </a:rPr>
              <a:t>(1)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Renforcer son mot de passe par la longueur, plus la complexité de l’alphabet utilisé</a:t>
            </a:r>
            <a:br>
              <a:rPr lang="fr-FR" dirty="0"/>
            </a:br>
            <a:r>
              <a:rPr lang="fr-FR" dirty="0"/>
              <a:t>Pas de mot de passe « fort » sous 16 caractères dans cet outil.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(1) Agence Nationale de la Sécurité des Systèmes d’Information</a:t>
            </a:r>
          </a:p>
          <a:p>
            <a:r>
              <a:rPr lang="fr-FR" dirty="0">
                <a:hlinkClick r:id="rId2"/>
              </a:rPr>
              <a:t>https://www.ssi.gouv.fr/administration/precautions-elementaires/calculer-la-force-dun-mot-de-passe/</a:t>
            </a:r>
            <a:r>
              <a:rPr lang="fr-FR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65516"/>
            <a:ext cx="5229579" cy="23942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3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un mot de passe robuste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Dictionnaire ? Phrases célèbres ? </a:t>
            </a:r>
          </a:p>
          <a:p>
            <a:r>
              <a:rPr lang="fr-FR" dirty="0"/>
              <a:t>Le nom de mon chat ? De ma rue ?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4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>
                <a:latin typeface="Graphik Medium" pitchFamily="34" charset="0"/>
              </a:rPr>
              <a:t>Exemple fort avec le moins de complexité à retenir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20 caractères minimum</a:t>
            </a:r>
          </a:p>
          <a:p>
            <a:r>
              <a:rPr lang="fr-FR" dirty="0"/>
              <a:t>Que des lettres</a:t>
            </a:r>
          </a:p>
          <a:p>
            <a:r>
              <a:rPr lang="fr-FR" dirty="0"/>
              <a:t>David, Chloé et Victor</a:t>
            </a:r>
          </a:p>
          <a:p>
            <a:r>
              <a:rPr lang="fr-FR" dirty="0" err="1">
                <a:latin typeface="Graphik Medium" pitchFamily="34" charset="0"/>
              </a:rPr>
              <a:t>DantonChantVacant</a:t>
            </a:r>
            <a:endParaRPr lang="fr-FR" dirty="0">
              <a:latin typeface="Graphik Medium" pitchFamily="34" charset="0"/>
            </a:endParaRPr>
          </a:p>
          <a:p>
            <a:r>
              <a:rPr lang="fr-FR" dirty="0" err="1">
                <a:latin typeface="Graphik Medium" pitchFamily="34" charset="0"/>
              </a:rPr>
              <a:t>DaantonChaantVaacant</a:t>
            </a:r>
            <a:endParaRPr lang="fr-FR" dirty="0">
              <a:latin typeface="Graphik Medium" pitchFamily="34" charset="0"/>
            </a:endParaRPr>
          </a:p>
          <a:p>
            <a:endParaRPr lang="fr-FR" dirty="0">
              <a:latin typeface="Graphik Medium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2768180-8869-4ED5-90BF-BEC10B3188FA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2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>
                <a:latin typeface="Graphik Medium" pitchFamily="34" charset="0"/>
              </a:rPr>
              <a:t>Exemple fort avec le moins de caractères à taper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16 caractères minimum</a:t>
            </a:r>
          </a:p>
          <a:p>
            <a:r>
              <a:rPr lang="fr-FR" dirty="0"/>
              <a:t>Lettres, chiffres, </a:t>
            </a:r>
          </a:p>
          <a:p>
            <a:r>
              <a:rPr lang="fr-FR" dirty="0"/>
              <a:t>! #$*% ? &amp;[|]@^µ§ :/ ;.,&lt;&gt;°²³</a:t>
            </a:r>
          </a:p>
          <a:p>
            <a:r>
              <a:rPr lang="fr-FR" dirty="0">
                <a:latin typeface="Graphik Medium" pitchFamily="34" charset="0"/>
              </a:rPr>
              <a:t>V|père0rei//</a:t>
            </a:r>
            <a:r>
              <a:rPr lang="fr-FR" dirty="0" err="1">
                <a:latin typeface="Graphik Medium" pitchFamily="34" charset="0"/>
              </a:rPr>
              <a:t>ett</a:t>
            </a:r>
            <a:r>
              <a:rPr lang="fr-FR" dirty="0">
                <a:latin typeface="Graphik Medium" pitchFamily="34" charset="0"/>
              </a:rPr>
              <a:t>&amp;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2768180-8869-4ED5-90BF-BEC10B3188FA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78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atelier entre nous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/>
              <a:t>Débutant·e·s</a:t>
            </a:r>
            <a:endParaRPr lang="fr-FR" dirty="0"/>
          </a:p>
          <a:p>
            <a:r>
              <a:rPr lang="fr-FR" dirty="0"/>
              <a:t>Chaque pas compte</a:t>
            </a:r>
          </a:p>
          <a:p>
            <a:r>
              <a:rPr lang="fr-FR" dirty="0"/>
              <a:t>Pragmatique plutôt que l’excellence</a:t>
            </a:r>
          </a:p>
          <a:p>
            <a:r>
              <a:rPr lang="fr-FR" dirty="0"/>
              <a:t>Pistes à suivre aujourd’hui ou plus tard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88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>
                <a:latin typeface="Graphik Medium" pitchFamily="34" charset="0"/>
              </a:rPr>
              <a:t>Exemple fort une combinaison des deux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2800" dirty="0"/>
              <a:t>La cigale, ayant chanté </a:t>
            </a:r>
            <a:br>
              <a:rPr lang="fr-FR" sz="2800" dirty="0"/>
            </a:br>
            <a:r>
              <a:rPr lang="fr-FR" sz="2800" dirty="0"/>
              <a:t>Tout l'été, </a:t>
            </a:r>
            <a:br>
              <a:rPr lang="fr-FR" sz="2800" dirty="0"/>
            </a:br>
            <a:r>
              <a:rPr lang="fr-FR" sz="2800" dirty="0"/>
              <a:t>Se trouva fort dépourvue </a:t>
            </a:r>
            <a:br>
              <a:rPr lang="fr-FR" sz="2800" dirty="0"/>
            </a:br>
            <a:r>
              <a:rPr lang="fr-FR" sz="2800" dirty="0"/>
              <a:t>Quand la bise fut venue. </a:t>
            </a:r>
          </a:p>
          <a:p>
            <a:r>
              <a:rPr lang="fr-FR" dirty="0" err="1">
                <a:latin typeface="Graphik Medium" pitchFamily="34" charset="0"/>
              </a:rPr>
              <a:t>Lc,acTl’é</a:t>
            </a:r>
            <a:r>
              <a:rPr lang="fr-FR" dirty="0">
                <a:latin typeface="Graphik Medium" pitchFamily="34" charset="0"/>
              </a:rPr>
              <a:t>,StfdQlbfv.</a:t>
            </a:r>
          </a:p>
          <a:p>
            <a:r>
              <a:rPr lang="fr-FR" dirty="0" err="1">
                <a:latin typeface="Graphik Medium" pitchFamily="34" charset="0"/>
              </a:rPr>
              <a:t>Lc</a:t>
            </a:r>
            <a:r>
              <a:rPr lang="fr-FR" dirty="0">
                <a:latin typeface="Graphik Medium" pitchFamily="34" charset="0"/>
              </a:rPr>
              <a:t>,@</a:t>
            </a:r>
            <a:r>
              <a:rPr lang="fr-FR" dirty="0" err="1">
                <a:latin typeface="Graphik Medium" pitchFamily="34" charset="0"/>
              </a:rPr>
              <a:t>cTl’é,StfdQl</a:t>
            </a:r>
            <a:r>
              <a:rPr lang="fr-FR" dirty="0">
                <a:latin typeface="Graphik Medium" pitchFamily="34" charset="0"/>
              </a:rPr>
              <a:t>/</a:t>
            </a:r>
            <a:r>
              <a:rPr lang="fr-FR" dirty="0" err="1">
                <a:latin typeface="Graphik Medium" pitchFamily="34" charset="0"/>
              </a:rPr>
              <a:t>fv</a:t>
            </a:r>
            <a:r>
              <a:rPr lang="fr-FR" dirty="0">
                <a:latin typeface="Graphik Medium" pitchFamily="34" charset="0"/>
              </a:rPr>
              <a:t>.</a:t>
            </a:r>
          </a:p>
          <a:p>
            <a:endParaRPr lang="fr-FR" dirty="0">
              <a:latin typeface="Graphik Medium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2768180-8869-4ED5-90BF-BEC10B3188FA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78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 lnSpcReduction="10000"/>
          </a:bodyPr>
          <a:lstStyle/>
          <a:p>
            <a:pPr algn="ctr"/>
            <a:r>
              <a:rPr lang="fr-FR" sz="60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itchFamily="2" charset="2"/>
              </a:rPr>
              <a:t></a:t>
            </a:r>
          </a:p>
          <a:p>
            <a:pPr algn="ctr"/>
            <a:r>
              <a:rPr lang="fr-FR" sz="60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itchFamily="2" charset="2"/>
              </a:rPr>
              <a:t>Oui</a:t>
            </a:r>
            <a:endParaRPr lang="fr-FR" sz="6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lnSpcReduction="10000"/>
          </a:bodyPr>
          <a:lstStyle/>
          <a:p>
            <a:pPr algn="ctr"/>
            <a:r>
              <a:rPr lang="fr-FR" sz="6000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 pitchFamily="2" charset="2"/>
              </a:rPr>
              <a:t></a:t>
            </a:r>
          </a:p>
          <a:p>
            <a:pPr algn="ctr"/>
            <a:r>
              <a:rPr lang="fr-FR" sz="6000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 pitchFamily="2" charset="2"/>
              </a:rPr>
              <a:t>Non</a:t>
            </a:r>
            <a:endParaRPr lang="fr-FR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fr-FR" dirty="0"/>
              <a:t>Le mot de passe ci-dessous est-il un mot de passe parfait ? </a:t>
            </a:r>
          </a:p>
          <a:p>
            <a:pPr algn="ctr"/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PromenonsNousDansLesBois</a:t>
            </a:r>
            <a:endParaRPr lang="fr-FR" sz="28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" name="Groupe 15"/>
          <p:cNvGrpSpPr/>
          <p:nvPr/>
        </p:nvGrpSpPr>
        <p:grpSpPr>
          <a:xfrm>
            <a:off x="2339753" y="1599641"/>
            <a:ext cx="5339923" cy="524381"/>
            <a:chOff x="2771800" y="2348880"/>
            <a:chExt cx="5339923" cy="699175"/>
          </a:xfrm>
        </p:grpSpPr>
        <p:sp>
          <p:nvSpPr>
            <p:cNvPr id="12" name="ZoneTexte 11"/>
            <p:cNvSpPr txBox="1"/>
            <p:nvPr/>
          </p:nvSpPr>
          <p:spPr>
            <a:xfrm>
              <a:off x="2771800" y="2348880"/>
              <a:ext cx="5339923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------------------------</a:t>
              </a:r>
              <a:endParaRPr lang="fr-FR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707904" y="2555612"/>
              <a:ext cx="3241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  <a:latin typeface="Graphik Medium" pitchFamily="34" charset="0"/>
                </a:rPr>
                <a:t>5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677916" y="2555612"/>
              <a:ext cx="44275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  <a:latin typeface="Graphik Medium" pitchFamily="34" charset="0"/>
                </a:rPr>
                <a:t>10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783436" y="2555612"/>
              <a:ext cx="42030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  <a:latin typeface="Graphik Medium" pitchFamily="34" charset="0"/>
                </a:rPr>
                <a:t>15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6444208" y="1761660"/>
            <a:ext cx="47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  <a:latin typeface="Graphik Medium" pitchFamily="34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r>
              <a:rPr lang="fr-FR" sz="2800" dirty="0">
                <a:solidFill>
                  <a:schemeClr val="accent3">
                    <a:lumMod val="75000"/>
                  </a:schemeClr>
                </a:solidFill>
              </a:rPr>
              <a:t>Mémorisable 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</a:t>
            </a:r>
          </a:p>
          <a:p>
            <a:r>
              <a:rPr lang="fr-FR" sz="2800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Longueur </a:t>
            </a:r>
          </a:p>
          <a:p>
            <a:r>
              <a:rPr lang="fr-FR" sz="2800" dirty="0">
                <a:solidFill>
                  <a:schemeClr val="accent2"/>
                </a:solidFill>
                <a:sym typeface="Wingdings" pitchFamily="2" charset="2"/>
              </a:rPr>
              <a:t>Non existant </a:t>
            </a:r>
            <a:endParaRPr lang="fr-FR" sz="2800" dirty="0">
              <a:solidFill>
                <a:schemeClr val="accent2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lnSpcReduction="10000"/>
          </a:bodyPr>
          <a:lstStyle/>
          <a:p>
            <a:pPr algn="ctr"/>
            <a:r>
              <a:rPr lang="fr-FR" sz="60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</a:t>
            </a:r>
          </a:p>
          <a:p>
            <a:pPr algn="ctr"/>
            <a:r>
              <a:rPr lang="fr-FR" sz="60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Non</a:t>
            </a:r>
            <a:endParaRPr lang="fr-FR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fr-FR" dirty="0"/>
              <a:t>Le mot de passe ci-dessous est-il un mot de passe parfait ? </a:t>
            </a:r>
          </a:p>
          <a:p>
            <a:pPr algn="ctr"/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PromenonsNousDansLesBois</a:t>
            </a:r>
            <a:endParaRPr lang="fr-FR" sz="2800" dirty="0">
              <a:latin typeface="Courier New" pitchFamily="49" charset="0"/>
              <a:cs typeface="Courier New" pitchFamily="49" charset="0"/>
            </a:endParaRPr>
          </a:p>
          <a:p>
            <a:endParaRPr lang="fr-FR" dirty="0"/>
          </a:p>
        </p:txBody>
      </p:sp>
      <p:grpSp>
        <p:nvGrpSpPr>
          <p:cNvPr id="29" name="Groupe 15"/>
          <p:cNvGrpSpPr/>
          <p:nvPr/>
        </p:nvGrpSpPr>
        <p:grpSpPr>
          <a:xfrm>
            <a:off x="2339753" y="1599641"/>
            <a:ext cx="5339923" cy="524381"/>
            <a:chOff x="2771800" y="2348880"/>
            <a:chExt cx="5339923" cy="699175"/>
          </a:xfrm>
        </p:grpSpPr>
        <p:sp>
          <p:nvSpPr>
            <p:cNvPr id="30" name="ZoneTexte 29"/>
            <p:cNvSpPr txBox="1"/>
            <p:nvPr/>
          </p:nvSpPr>
          <p:spPr>
            <a:xfrm>
              <a:off x="2771800" y="2348880"/>
              <a:ext cx="5339923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------------------------</a:t>
              </a:r>
              <a:endParaRPr lang="fr-FR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707904" y="2555612"/>
              <a:ext cx="3241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  <a:latin typeface="Graphik Medium" pitchFamily="34" charset="0"/>
                </a:rPr>
                <a:t>5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677916" y="2555612"/>
              <a:ext cx="44275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  <a:latin typeface="Graphik Medium" pitchFamily="34" charset="0"/>
                </a:rPr>
                <a:t>10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5783436" y="2555612"/>
              <a:ext cx="42030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  <a:latin typeface="Graphik Medium" pitchFamily="34" charset="0"/>
                </a:rPr>
                <a:t>15</a:t>
              </a: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6444208" y="1761660"/>
            <a:ext cx="47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  <a:latin typeface="Graphik Medium" pitchFamily="34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 lnSpcReduction="10000"/>
          </a:bodyPr>
          <a:lstStyle/>
          <a:p>
            <a:pPr algn="ctr"/>
            <a:r>
              <a:rPr lang="fr-FR" sz="60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itchFamily="2" charset="2"/>
              </a:rPr>
              <a:t></a:t>
            </a:r>
          </a:p>
          <a:p>
            <a:pPr algn="ctr"/>
            <a:r>
              <a:rPr lang="fr-FR" sz="60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itchFamily="2" charset="2"/>
              </a:rPr>
              <a:t>Oui</a:t>
            </a:r>
            <a:endParaRPr lang="fr-FR" sz="6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lnSpcReduction="10000"/>
          </a:bodyPr>
          <a:lstStyle/>
          <a:p>
            <a:pPr algn="ctr"/>
            <a:r>
              <a:rPr lang="fr-FR" sz="6000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 pitchFamily="2" charset="2"/>
              </a:rPr>
              <a:t></a:t>
            </a:r>
          </a:p>
          <a:p>
            <a:pPr algn="ctr"/>
            <a:r>
              <a:rPr lang="fr-FR" sz="6000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 pitchFamily="2" charset="2"/>
              </a:rPr>
              <a:t>Non</a:t>
            </a:r>
            <a:endParaRPr lang="fr-FR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fr-FR" dirty="0"/>
              <a:t>Le mot de passe ci-dessous est-il un mot de passe parfait ? </a:t>
            </a:r>
          </a:p>
          <a:p>
            <a:pPr algn="ctr"/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M0nCah;erDanseAu3ain</a:t>
            </a:r>
            <a:endParaRPr lang="fr-FR" sz="28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" name="Groupe 15"/>
          <p:cNvGrpSpPr/>
          <p:nvPr/>
        </p:nvGrpSpPr>
        <p:grpSpPr>
          <a:xfrm>
            <a:off x="2832477" y="1599641"/>
            <a:ext cx="4480714" cy="524381"/>
            <a:chOff x="2771800" y="2348880"/>
            <a:chExt cx="4480714" cy="699175"/>
          </a:xfrm>
        </p:grpSpPr>
        <p:sp>
          <p:nvSpPr>
            <p:cNvPr id="12" name="ZoneTexte 11"/>
            <p:cNvSpPr txBox="1"/>
            <p:nvPr/>
          </p:nvSpPr>
          <p:spPr>
            <a:xfrm>
              <a:off x="2771800" y="2348880"/>
              <a:ext cx="4480714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--------------------</a:t>
              </a:r>
              <a:endParaRPr lang="fr-FR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707904" y="2555612"/>
              <a:ext cx="3241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  <a:latin typeface="Graphik Medium" pitchFamily="34" charset="0"/>
                </a:rPr>
                <a:t>5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677916" y="2555612"/>
              <a:ext cx="44275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  <a:latin typeface="Graphik Medium" pitchFamily="34" charset="0"/>
                </a:rPr>
                <a:t>10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783436" y="2555612"/>
              <a:ext cx="42030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  <a:latin typeface="Graphik Medium" pitchFamily="34" charset="0"/>
                </a:rPr>
                <a:t>15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6829840" y="1761660"/>
            <a:ext cx="47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  <a:latin typeface="Graphik Medium" pitchFamily="34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 lnSpcReduction="10000"/>
          </a:bodyPr>
          <a:lstStyle/>
          <a:p>
            <a:pPr lvl="0" algn="ctr"/>
            <a:r>
              <a:rPr lang="fr-FR" sz="6000" dirty="0">
                <a:solidFill>
                  <a:schemeClr val="accent3"/>
                </a:solidFill>
                <a:sym typeface="Wingdings" pitchFamily="2" charset="2"/>
              </a:rPr>
              <a:t></a:t>
            </a:r>
          </a:p>
          <a:p>
            <a:pPr lvl="0" algn="ctr"/>
            <a:r>
              <a:rPr lang="fr-FR" sz="6000" dirty="0">
                <a:solidFill>
                  <a:schemeClr val="accent3"/>
                </a:solidFill>
                <a:sym typeface="Wingdings" pitchFamily="2" charset="2"/>
              </a:rPr>
              <a:t>Oui</a:t>
            </a:r>
            <a:endParaRPr lang="fr-FR" sz="6000" dirty="0">
              <a:solidFill>
                <a:schemeClr val="accent3"/>
              </a:solidFill>
            </a:endParaRP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fr-FR" dirty="0"/>
              <a:t>Le mot de passe ci-dessous est-il un mot de passe parfait ? </a:t>
            </a:r>
          </a:p>
          <a:p>
            <a:pPr algn="ctr"/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M0nCah;erDanseAu3ain</a:t>
            </a:r>
            <a:endParaRPr lang="fr-FR" sz="2800" dirty="0">
              <a:latin typeface="Courier New" pitchFamily="49" charset="0"/>
              <a:cs typeface="Courier New" pitchFamily="49" charset="0"/>
            </a:endParaRPr>
          </a:p>
          <a:p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lnSpcReduction="10000"/>
          </a:bodyPr>
          <a:lstStyle/>
          <a:p>
            <a:pPr lvl="0"/>
            <a:r>
              <a:rPr lang="fr-FR" sz="2800" dirty="0">
                <a:solidFill>
                  <a:schemeClr val="accent3">
                    <a:lumMod val="75000"/>
                  </a:schemeClr>
                </a:solidFill>
              </a:rPr>
              <a:t>Mémorisable 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</a:t>
            </a:r>
          </a:p>
          <a:p>
            <a:pPr lvl="0"/>
            <a:r>
              <a:rPr lang="fr-FR" sz="2800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Non connu </a:t>
            </a:r>
          </a:p>
          <a:p>
            <a:pPr lvl="0"/>
            <a:r>
              <a:rPr lang="fr-FR" sz="2800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Longueur </a:t>
            </a:r>
          </a:p>
          <a:p>
            <a:pPr lvl="0"/>
            <a:r>
              <a:rPr lang="fr-FR" sz="2800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Complexité </a:t>
            </a:r>
            <a:endParaRPr lang="fr-FR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5" name="Groupe 15"/>
          <p:cNvGrpSpPr/>
          <p:nvPr/>
        </p:nvGrpSpPr>
        <p:grpSpPr>
          <a:xfrm>
            <a:off x="2832477" y="1599641"/>
            <a:ext cx="4480714" cy="524381"/>
            <a:chOff x="2771800" y="2348880"/>
            <a:chExt cx="4480714" cy="699175"/>
          </a:xfrm>
        </p:grpSpPr>
        <p:sp>
          <p:nvSpPr>
            <p:cNvPr id="16" name="ZoneTexte 15"/>
            <p:cNvSpPr txBox="1"/>
            <p:nvPr/>
          </p:nvSpPr>
          <p:spPr>
            <a:xfrm>
              <a:off x="2771800" y="2348880"/>
              <a:ext cx="4480714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--------------------</a:t>
              </a:r>
              <a:endParaRPr lang="fr-FR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707904" y="2555612"/>
              <a:ext cx="3241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  <a:latin typeface="Graphik Medium" pitchFamily="34" charset="0"/>
                </a:rPr>
                <a:t>5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677916" y="2555612"/>
              <a:ext cx="44275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  <a:latin typeface="Graphik Medium" pitchFamily="34" charset="0"/>
                </a:rPr>
                <a:t>10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783436" y="2555612"/>
              <a:ext cx="42030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  <a:latin typeface="Graphik Medium" pitchFamily="34" charset="0"/>
                </a:rPr>
                <a:t>15</a:t>
              </a: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6829840" y="1761660"/>
            <a:ext cx="47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  <a:latin typeface="Graphik Medium" pitchFamily="34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 lnSpcReduction="10000"/>
          </a:bodyPr>
          <a:lstStyle/>
          <a:p>
            <a:pPr algn="ctr"/>
            <a:r>
              <a:rPr lang="fr-FR" sz="60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itchFamily="2" charset="2"/>
              </a:rPr>
              <a:t></a:t>
            </a:r>
          </a:p>
          <a:p>
            <a:pPr algn="ctr"/>
            <a:r>
              <a:rPr lang="fr-FR" sz="60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itchFamily="2" charset="2"/>
              </a:rPr>
              <a:t>Oui</a:t>
            </a:r>
            <a:endParaRPr lang="fr-FR" sz="6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lnSpcReduction="10000"/>
          </a:bodyPr>
          <a:lstStyle/>
          <a:p>
            <a:pPr algn="ctr"/>
            <a:r>
              <a:rPr lang="fr-FR" sz="6000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 pitchFamily="2" charset="2"/>
              </a:rPr>
              <a:t></a:t>
            </a:r>
          </a:p>
          <a:p>
            <a:pPr algn="ctr"/>
            <a:r>
              <a:rPr lang="fr-FR" sz="6000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 pitchFamily="2" charset="2"/>
              </a:rPr>
              <a:t>Non</a:t>
            </a:r>
            <a:endParaRPr lang="fr-FR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fr-FR" dirty="0"/>
              <a:t>Le mot de passe ci-dessous est-il un mot de passe parfait ? </a:t>
            </a:r>
          </a:p>
          <a:p>
            <a:pPr algn="ctr"/>
            <a:r>
              <a:rPr lang="fr-FR" sz="2800" dirty="0">
                <a:latin typeface="Courier New" pitchFamily="49" charset="0"/>
                <a:cs typeface="Courier New" pitchFamily="49" charset="0"/>
              </a:rPr>
              <a:t>Fù5/&gt;^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jd’4q"f5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!</a:t>
            </a:r>
          </a:p>
        </p:txBody>
      </p:sp>
      <p:grpSp>
        <p:nvGrpSpPr>
          <p:cNvPr id="17" name="Groupe 15"/>
          <p:cNvGrpSpPr/>
          <p:nvPr/>
        </p:nvGrpSpPr>
        <p:grpSpPr>
          <a:xfrm>
            <a:off x="3340772" y="1599641"/>
            <a:ext cx="3431944" cy="524381"/>
            <a:chOff x="2771800" y="2348880"/>
            <a:chExt cx="3431944" cy="699175"/>
          </a:xfrm>
        </p:grpSpPr>
        <p:sp>
          <p:nvSpPr>
            <p:cNvPr id="18" name="ZoneTexte 17"/>
            <p:cNvSpPr txBox="1"/>
            <p:nvPr/>
          </p:nvSpPr>
          <p:spPr>
            <a:xfrm>
              <a:off x="2771800" y="2348880"/>
              <a:ext cx="3406702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---------------</a:t>
              </a:r>
              <a:endParaRPr lang="fr-FR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707904" y="2555612"/>
              <a:ext cx="3241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  <a:latin typeface="Graphik Medium" pitchFamily="34" charset="0"/>
                </a:rPr>
                <a:t>5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677916" y="2555612"/>
              <a:ext cx="44275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  <a:latin typeface="Graphik Medium" pitchFamily="34" charset="0"/>
                </a:rPr>
                <a:t>10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783436" y="2555612"/>
              <a:ext cx="42030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  <a:latin typeface="Graphik Medium" pitchFamily="34" charset="0"/>
                </a:rPr>
                <a:t>15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 fontScale="92500" lnSpcReduction="20000"/>
          </a:bodyPr>
          <a:lstStyle/>
          <a:p>
            <a:r>
              <a:rPr lang="fr-FR" sz="2800" dirty="0">
                <a:solidFill>
                  <a:schemeClr val="accent3">
                    <a:lumMod val="75000"/>
                  </a:schemeClr>
                </a:solidFill>
              </a:rPr>
              <a:t>Complexité 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</a:t>
            </a:r>
          </a:p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Mémorisable 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</a:t>
            </a:r>
          </a:p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Longueur </a:t>
            </a:r>
          </a:p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+ caractères choisis </a:t>
            </a:r>
            <a:endParaRPr lang="fr-F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lnSpcReduction="10000"/>
          </a:bodyPr>
          <a:lstStyle/>
          <a:p>
            <a:pPr algn="ctr"/>
            <a:r>
              <a:rPr lang="fr-FR" sz="60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</a:t>
            </a:r>
          </a:p>
          <a:p>
            <a:pPr algn="ctr"/>
            <a:r>
              <a:rPr lang="fr-FR" sz="60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Non</a:t>
            </a:r>
            <a:endParaRPr lang="fr-FR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fr-FR" dirty="0"/>
              <a:t>Le mot de passe ci-dessous est-il un bon mot de passe ? </a:t>
            </a:r>
          </a:p>
          <a:p>
            <a:pPr algn="ctr"/>
            <a:r>
              <a:rPr lang="fr-FR" sz="2800" dirty="0">
                <a:latin typeface="Courier New" pitchFamily="49" charset="0"/>
                <a:cs typeface="Courier New" pitchFamily="49" charset="0"/>
              </a:rPr>
              <a:t>Fù5/&gt;^</a:t>
            </a:r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jd’4q"f5</a:t>
            </a:r>
            <a:r>
              <a:rPr lang="fr-FR" sz="2800" dirty="0">
                <a:latin typeface="Courier New" pitchFamily="49" charset="0"/>
                <a:cs typeface="Courier New" pitchFamily="49" charset="0"/>
              </a:rPr>
              <a:t>!</a:t>
            </a:r>
          </a:p>
        </p:txBody>
      </p:sp>
      <p:grpSp>
        <p:nvGrpSpPr>
          <p:cNvPr id="2" name="Groupe 15"/>
          <p:cNvGrpSpPr/>
          <p:nvPr/>
        </p:nvGrpSpPr>
        <p:grpSpPr>
          <a:xfrm>
            <a:off x="3340772" y="1599641"/>
            <a:ext cx="3431944" cy="524381"/>
            <a:chOff x="2771800" y="2348880"/>
            <a:chExt cx="3431944" cy="699175"/>
          </a:xfrm>
        </p:grpSpPr>
        <p:sp>
          <p:nvSpPr>
            <p:cNvPr id="17" name="ZoneTexte 16"/>
            <p:cNvSpPr txBox="1"/>
            <p:nvPr/>
          </p:nvSpPr>
          <p:spPr>
            <a:xfrm>
              <a:off x="2771800" y="2348880"/>
              <a:ext cx="3406702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---------------</a:t>
              </a:r>
              <a:endParaRPr lang="fr-FR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707904" y="2555612"/>
              <a:ext cx="3241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  <a:latin typeface="Graphik Medium" pitchFamily="34" charset="0"/>
                </a:rPr>
                <a:t>5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677916" y="2555612"/>
              <a:ext cx="44275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  <a:latin typeface="Graphik Medium" pitchFamily="34" charset="0"/>
                </a:rPr>
                <a:t>10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783436" y="2555612"/>
              <a:ext cx="42030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  <a:latin typeface="Graphik Medium" pitchFamily="34" charset="0"/>
                </a:rPr>
                <a:t>15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 lnSpcReduction="10000"/>
          </a:bodyPr>
          <a:lstStyle/>
          <a:p>
            <a:pPr algn="ctr"/>
            <a:r>
              <a:rPr lang="fr-FR" sz="60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itchFamily="2" charset="2"/>
              </a:rPr>
              <a:t></a:t>
            </a:r>
          </a:p>
          <a:p>
            <a:pPr algn="ctr"/>
            <a:r>
              <a:rPr lang="fr-FR" sz="60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itchFamily="2" charset="2"/>
              </a:rPr>
              <a:t>Oui</a:t>
            </a:r>
            <a:endParaRPr lang="fr-FR" sz="6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lnSpcReduction="10000"/>
          </a:bodyPr>
          <a:lstStyle/>
          <a:p>
            <a:pPr algn="ctr"/>
            <a:r>
              <a:rPr lang="fr-FR" sz="6000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 pitchFamily="2" charset="2"/>
              </a:rPr>
              <a:t></a:t>
            </a:r>
          </a:p>
          <a:p>
            <a:pPr algn="ctr"/>
            <a:r>
              <a:rPr lang="fr-FR" sz="6000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 pitchFamily="2" charset="2"/>
              </a:rPr>
              <a:t>Non</a:t>
            </a:r>
            <a:endParaRPr lang="fr-FR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fr-FR" dirty="0"/>
              <a:t>Le mot de passe ci-dessous est-il un mot de passe parfait ? </a:t>
            </a:r>
          </a:p>
          <a:p>
            <a:pPr algn="ctr"/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M0nCah;erDanseAu3ain</a:t>
            </a:r>
            <a:endParaRPr lang="fr-FR" sz="28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" name="Groupe 15"/>
          <p:cNvGrpSpPr/>
          <p:nvPr/>
        </p:nvGrpSpPr>
        <p:grpSpPr>
          <a:xfrm>
            <a:off x="2832477" y="1599641"/>
            <a:ext cx="4480714" cy="524381"/>
            <a:chOff x="2771800" y="2348880"/>
            <a:chExt cx="4480714" cy="699175"/>
          </a:xfrm>
        </p:grpSpPr>
        <p:sp>
          <p:nvSpPr>
            <p:cNvPr id="12" name="ZoneTexte 11"/>
            <p:cNvSpPr txBox="1"/>
            <p:nvPr/>
          </p:nvSpPr>
          <p:spPr>
            <a:xfrm>
              <a:off x="2771800" y="2348880"/>
              <a:ext cx="4480714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--------------------</a:t>
              </a:r>
              <a:endParaRPr lang="fr-FR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707904" y="2555612"/>
              <a:ext cx="3241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  <a:latin typeface="Graphik Medium" pitchFamily="34" charset="0"/>
                </a:rPr>
                <a:t>5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677916" y="2555612"/>
              <a:ext cx="44275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  <a:latin typeface="Graphik Medium" pitchFamily="34" charset="0"/>
                </a:rPr>
                <a:t>10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783436" y="2555612"/>
              <a:ext cx="42030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  <a:latin typeface="Graphik Medium" pitchFamily="34" charset="0"/>
                </a:rPr>
                <a:t>15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6829840" y="1761660"/>
            <a:ext cx="47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  <a:latin typeface="Graphik Medium" pitchFamily="34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Unique </a:t>
            </a:r>
            <a:endParaRPr lang="fr-F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 lnSpcReduction="10000"/>
          </a:bodyPr>
          <a:lstStyle/>
          <a:p>
            <a:pPr algn="ctr"/>
            <a:r>
              <a:rPr lang="fr-FR" sz="60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</a:t>
            </a:r>
          </a:p>
          <a:p>
            <a:pPr algn="ctr"/>
            <a:r>
              <a:rPr lang="fr-FR" sz="60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Non</a:t>
            </a:r>
            <a:endParaRPr lang="fr-FR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fr-FR" dirty="0"/>
              <a:t>Le mot de passe ci-dessous est-il un mot de passe parfait ? </a:t>
            </a:r>
          </a:p>
          <a:p>
            <a:pPr algn="ctr"/>
            <a:r>
              <a:rPr lang="fr-FR" sz="2800" dirty="0" err="1">
                <a:latin typeface="Courier New" pitchFamily="49" charset="0"/>
                <a:cs typeface="Courier New" pitchFamily="49" charset="0"/>
              </a:rPr>
              <a:t>M0nCah;erDanseAu3ain</a:t>
            </a:r>
            <a:endParaRPr lang="fr-FR" sz="2800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fr-FR" sz="28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3" name="Groupe 15"/>
          <p:cNvGrpSpPr/>
          <p:nvPr/>
        </p:nvGrpSpPr>
        <p:grpSpPr>
          <a:xfrm>
            <a:off x="2832477" y="1599641"/>
            <a:ext cx="4480714" cy="524381"/>
            <a:chOff x="2771800" y="2348880"/>
            <a:chExt cx="4480714" cy="699175"/>
          </a:xfrm>
        </p:grpSpPr>
        <p:sp>
          <p:nvSpPr>
            <p:cNvPr id="24" name="ZoneTexte 23"/>
            <p:cNvSpPr txBox="1"/>
            <p:nvPr/>
          </p:nvSpPr>
          <p:spPr>
            <a:xfrm>
              <a:off x="2771800" y="2348880"/>
              <a:ext cx="4480714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solidFill>
                    <a:schemeClr val="bg1">
                      <a:lumMod val="85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--------------------</a:t>
              </a:r>
              <a:endParaRPr lang="fr-FR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3707904" y="2555612"/>
              <a:ext cx="3241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  <a:latin typeface="Graphik Medium" pitchFamily="34" charset="0"/>
                </a:rPr>
                <a:t>5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677916" y="2555612"/>
              <a:ext cx="44275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  <a:latin typeface="Graphik Medium" pitchFamily="34" charset="0"/>
                </a:rPr>
                <a:t>10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783436" y="2555612"/>
              <a:ext cx="42030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85000"/>
                    </a:schemeClr>
                  </a:solidFill>
                  <a:latin typeface="Graphik Medium" pitchFamily="34" charset="0"/>
                </a:rPr>
                <a:t>15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Pour aller plus loin sur les mots de passe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ANSII &gt; Particulier &gt; Précautions élémentaires :</a:t>
            </a:r>
            <a:br>
              <a:rPr lang="fr-FR" dirty="0"/>
            </a:br>
            <a:r>
              <a:rPr lang="fr-FR" dirty="0">
                <a:hlinkClick r:id="rId2"/>
              </a:rPr>
              <a:t>https://www.ssi.gouv.fr/particulier/precautions-elementaires/</a:t>
            </a:r>
            <a:endParaRPr lang="fr-FR" dirty="0"/>
          </a:p>
          <a:p>
            <a:r>
              <a:rPr lang="fr-FR" dirty="0"/>
              <a:t>Mot de passe, minuscules, majuscules et caractères spéciaux ? </a:t>
            </a:r>
            <a:br>
              <a:rPr lang="fr-FR" dirty="0"/>
            </a:br>
            <a:r>
              <a:rPr lang="fr-FR" dirty="0">
                <a:hlinkClick r:id="rId3"/>
              </a:rPr>
              <a:t>https://www.zenzla.com/tranche-de-vie/1431-mot-de-passe-minuscules-majuscules-caracteres-speciaux.html</a:t>
            </a:r>
            <a:r>
              <a:rPr lang="fr-FR" dirty="0"/>
              <a:t> </a:t>
            </a:r>
          </a:p>
          <a:p>
            <a:r>
              <a:rPr lang="fr-FR" dirty="0"/>
              <a:t>En combien de temps mon mot de passe pourra être craqué : </a:t>
            </a:r>
            <a:br>
              <a:rPr lang="fr-FR" dirty="0"/>
            </a:br>
            <a:r>
              <a:rPr lang="fr-FR" dirty="0">
                <a:hlinkClick r:id="rId4"/>
              </a:rPr>
              <a:t>https://howsecureismypassword.net/</a:t>
            </a:r>
            <a:r>
              <a:rPr lang="fr-FR" dirty="0"/>
              <a:t>  </a:t>
            </a:r>
          </a:p>
          <a:p>
            <a:r>
              <a:rPr lang="fr-FR" dirty="0"/>
              <a:t>Mon mot de passe a-t-il « fuité » ? (via adresse e-mail)</a:t>
            </a:r>
            <a:br>
              <a:rPr lang="fr-FR" dirty="0"/>
            </a:br>
            <a:r>
              <a:rPr lang="fr-FR" dirty="0">
                <a:hlinkClick r:id="rId5"/>
              </a:rPr>
              <a:t>https://haveibeenpwned.com/</a:t>
            </a:r>
            <a:r>
              <a:rPr lang="fr-FR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9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atelier entre nous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trike="sngStrike" dirty="0" err="1"/>
              <a:t>Débutant·e·s</a:t>
            </a:r>
            <a:endParaRPr lang="fr-FR" strike="sngStrike" dirty="0"/>
          </a:p>
          <a:p>
            <a:r>
              <a:rPr lang="fr-FR" dirty="0"/>
              <a:t>Merci Matthias et </a:t>
            </a:r>
            <a:r>
              <a:rPr lang="fr-FR" dirty="0" err="1"/>
              <a:t>aeris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01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ses mots de passe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Une base de données de vos mots de passe</a:t>
            </a:r>
          </a:p>
          <a:p>
            <a:r>
              <a:rPr lang="fr-FR" dirty="0"/>
              <a:t>Un seul mot de passe à retenir</a:t>
            </a:r>
          </a:p>
          <a:p>
            <a:r>
              <a:rPr lang="fr-FR" dirty="0"/>
              <a:t>Plus de mots de passe dans le navigateur (ni sur un papier, ni sur un post-it, nulle part)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6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Gestionnaire de mot de passe selon ses besoins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Prise en main</a:t>
            </a:r>
          </a:p>
          <a:p>
            <a:r>
              <a:rPr lang="fr-FR" dirty="0"/>
              <a:t>Synchronisation</a:t>
            </a:r>
          </a:p>
          <a:p>
            <a:r>
              <a:rPr lang="fr-FR" dirty="0"/>
              <a:t>Mobile</a:t>
            </a:r>
          </a:p>
          <a:p>
            <a:r>
              <a:rPr lang="fr-FR" dirty="0"/>
              <a:t>Prix</a:t>
            </a:r>
          </a:p>
          <a:p>
            <a:r>
              <a:rPr lang="fr-FR" dirty="0"/>
              <a:t>Alertes </a:t>
            </a:r>
          </a:p>
          <a:p>
            <a:r>
              <a:rPr lang="fr-FR" dirty="0"/>
              <a:t>Sauvegarder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3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>
                <a:latin typeface="Graphik Medium" pitchFamily="34" charset="0"/>
              </a:rPr>
              <a:t>Exemples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70000" lnSpcReduction="20000"/>
          </a:bodyPr>
          <a:lstStyle/>
          <a:p>
            <a:r>
              <a:rPr lang="fr-FR" dirty="0">
                <a:latin typeface="Graphik Medium" pitchFamily="34" charset="0"/>
                <a:hlinkClick r:id="rId3"/>
              </a:rPr>
              <a:t>1password</a:t>
            </a:r>
            <a:r>
              <a:rPr lang="fr-FR" dirty="0">
                <a:latin typeface="Graphik Medium" pitchFamily="34" charset="0"/>
              </a:rPr>
              <a:t> </a:t>
            </a:r>
          </a:p>
          <a:p>
            <a:pPr marL="0" indent="0">
              <a:buNone/>
            </a:pPr>
            <a:r>
              <a:rPr lang="fr-FR" dirty="0" err="1">
                <a:latin typeface="Graphik Medium" pitchFamily="34" charset="0"/>
                <a:hlinkClick r:id="rId4"/>
              </a:rPr>
              <a:t>Enpass</a:t>
            </a:r>
            <a:r>
              <a:rPr lang="fr-FR" dirty="0">
                <a:latin typeface="Graphik Medium" pitchFamily="34" charset="0"/>
              </a:rPr>
              <a:t> </a:t>
            </a:r>
          </a:p>
          <a:p>
            <a:pPr marL="0" indent="0">
              <a:buNone/>
            </a:pPr>
            <a:r>
              <a:rPr lang="fr-FR" dirty="0" err="1">
                <a:latin typeface="Graphik Medium" pitchFamily="34" charset="0"/>
                <a:hlinkClick r:id="rId5"/>
              </a:rPr>
              <a:t>Dashlane</a:t>
            </a:r>
            <a:endParaRPr lang="fr-FR" dirty="0">
              <a:latin typeface="Graphik Medium" pitchFamily="34" charset="0"/>
            </a:endParaRPr>
          </a:p>
          <a:p>
            <a:r>
              <a:rPr lang="fr-FR" dirty="0" err="1">
                <a:latin typeface="Graphik Medium" pitchFamily="34" charset="0"/>
                <a:hlinkClick r:id="rId6"/>
              </a:rPr>
              <a:t>KeePass</a:t>
            </a:r>
            <a:r>
              <a:rPr lang="fr-FR" dirty="0">
                <a:latin typeface="Graphik Medium" pitchFamily="34" charset="0"/>
              </a:rPr>
              <a:t> </a:t>
            </a:r>
          </a:p>
          <a:p>
            <a:r>
              <a:rPr lang="fr-FR" dirty="0" err="1">
                <a:latin typeface="Graphik Medium" pitchFamily="34" charset="0"/>
                <a:hlinkClick r:id="rId7"/>
              </a:rPr>
              <a:t>Lastpass</a:t>
            </a:r>
            <a:r>
              <a:rPr lang="fr-FR" dirty="0">
                <a:latin typeface="Graphik Medium" pitchFamily="34" charset="0"/>
                <a:hlinkClick r:id="rId7"/>
              </a:rPr>
              <a:t> </a:t>
            </a:r>
            <a:endParaRPr lang="fr-FR" dirty="0">
              <a:latin typeface="Graphik Medium" pitchFamily="34" charset="0"/>
            </a:endParaRPr>
          </a:p>
          <a:p>
            <a:r>
              <a:rPr lang="fr-FR" dirty="0">
                <a:latin typeface="Graphik Medium" pitchFamily="34" charset="0"/>
              </a:rPr>
              <a:t>Et d’autres…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2768180-8869-4ED5-90BF-BEC10B3188FA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964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547665" y="195487"/>
            <a:ext cx="720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latin typeface="Graphik Bold" pitchFamily="34" charset="0"/>
              </a:rPr>
              <a:t>Enpass</a:t>
            </a:r>
            <a:r>
              <a:rPr lang="fr-FR" sz="3200" dirty="0">
                <a:latin typeface="Graphik Bold" pitchFamily="34" charset="0"/>
              </a:rPr>
              <a:t> – </a:t>
            </a:r>
            <a:r>
              <a:rPr lang="fr-FR" sz="3200" dirty="0">
                <a:latin typeface="Graphik Bold" pitchFamily="34" charset="0"/>
                <a:hlinkClick r:id="rId2"/>
              </a:rPr>
              <a:t>https://www.enpass.io/</a:t>
            </a:r>
            <a:r>
              <a:rPr lang="fr-FR" sz="3200" dirty="0">
                <a:latin typeface="Graphik Bold" pitchFamily="34" charset="0"/>
              </a:rPr>
              <a:t>  </a:t>
            </a:r>
          </a:p>
        </p:txBody>
      </p:sp>
      <p:pic>
        <p:nvPicPr>
          <p:cNvPr id="3080" name="Picture 8" descr="Image result for enp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8" y="61398"/>
            <a:ext cx="998546" cy="74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214956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11560" y="2705892"/>
            <a:ext cx="7992888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fr-FR" dirty="0"/>
              <a:t>Logiciel propriétaire</a:t>
            </a:r>
          </a:p>
          <a:p>
            <a:r>
              <a:rPr lang="fr-FR" dirty="0"/>
              <a:t>Société basée en Inde</a:t>
            </a:r>
          </a:p>
          <a:p>
            <a:r>
              <a:rPr lang="fr-FR" dirty="0"/>
              <a:t>Gratuit sur desktop</a:t>
            </a:r>
          </a:p>
          <a:p>
            <a:r>
              <a:rPr lang="fr-FR" dirty="0"/>
              <a:t>Licence à vie par appareil mobile : 9,99 $</a:t>
            </a:r>
          </a:p>
          <a:p>
            <a:r>
              <a:rPr lang="fr-FR" dirty="0"/>
              <a:t>Synchronisation</a:t>
            </a:r>
          </a:p>
          <a:p>
            <a:r>
              <a:rPr lang="fr-FR" dirty="0"/>
              <a:t>Générateur de mot de passe</a:t>
            </a:r>
          </a:p>
          <a:p>
            <a:r>
              <a:rPr lang="fr-FR" dirty="0"/>
              <a:t>Effacement du presse-papier</a:t>
            </a:r>
          </a:p>
          <a:p>
            <a:r>
              <a:rPr lang="fr-FR" dirty="0"/>
              <a:t>Extensions navigateurs officielles</a:t>
            </a:r>
          </a:p>
          <a:p>
            <a:r>
              <a:rPr lang="fr-FR" dirty="0"/>
              <a:t>Informations sur la faiblesse des mots de passe </a:t>
            </a:r>
          </a:p>
        </p:txBody>
      </p:sp>
      <p:pic>
        <p:nvPicPr>
          <p:cNvPr id="9" name="Picture 6" descr="Image result for enpas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3" t="-4483" r="493" b="28178"/>
          <a:stretch/>
        </p:blipFill>
        <p:spPr bwMode="auto">
          <a:xfrm>
            <a:off x="2800982" y="962512"/>
            <a:ext cx="3427203" cy="163536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53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 result for keep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32" y="120201"/>
            <a:ext cx="841739" cy="63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547665" y="195487"/>
            <a:ext cx="720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latin typeface="Graphik Bold" pitchFamily="34" charset="0"/>
              </a:rPr>
              <a:t>KeePass</a:t>
            </a:r>
            <a:r>
              <a:rPr lang="fr-FR" sz="3200" dirty="0">
                <a:latin typeface="Graphik Bold" pitchFamily="34" charset="0"/>
              </a:rPr>
              <a:t> – </a:t>
            </a:r>
            <a:r>
              <a:rPr lang="fr-FR" sz="3200" dirty="0">
                <a:latin typeface="Graphik Bold" pitchFamily="34" charset="0"/>
                <a:hlinkClick r:id="rId3"/>
              </a:rPr>
              <a:t>http://keepass.info/</a:t>
            </a:r>
            <a:r>
              <a:rPr lang="fr-FR" sz="3200" dirty="0">
                <a:latin typeface="Graphik Bold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14956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11560" y="2705892"/>
            <a:ext cx="7992888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fr-FR" dirty="0"/>
              <a:t>Open source</a:t>
            </a:r>
          </a:p>
          <a:p>
            <a:r>
              <a:rPr lang="fr-FR" dirty="0"/>
              <a:t>Certifié par l’ANSSI</a:t>
            </a:r>
          </a:p>
          <a:p>
            <a:r>
              <a:rPr lang="fr-FR" dirty="0"/>
              <a:t>Totalement gratuit</a:t>
            </a:r>
          </a:p>
          <a:p>
            <a:r>
              <a:rPr lang="fr-FR" dirty="0"/>
              <a:t>Bonne interopérabilité</a:t>
            </a:r>
          </a:p>
          <a:p>
            <a:r>
              <a:rPr lang="fr-FR" dirty="0"/>
              <a:t>Synchronisation par ajout d’extension</a:t>
            </a:r>
          </a:p>
          <a:p>
            <a:r>
              <a:rPr lang="fr-FR" dirty="0"/>
              <a:t>Extensions et applications tiers (confiance)</a:t>
            </a:r>
          </a:p>
          <a:p>
            <a:r>
              <a:rPr lang="fr-FR" dirty="0"/>
              <a:t>Générateur de mot de passe</a:t>
            </a:r>
          </a:p>
          <a:p>
            <a:r>
              <a:rPr lang="fr-FR" dirty="0"/>
              <a:t>Effacement du presse-papier</a:t>
            </a:r>
          </a:p>
        </p:txBody>
      </p:sp>
      <p:pic>
        <p:nvPicPr>
          <p:cNvPr id="11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88327"/>
            <a:ext cx="4248472" cy="160379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245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Image result for dashlane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7" t="7714" r="10961" b="7129"/>
          <a:stretch/>
        </p:blipFill>
        <p:spPr bwMode="auto">
          <a:xfrm>
            <a:off x="440132" y="119808"/>
            <a:ext cx="841739" cy="67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547665" y="195486"/>
            <a:ext cx="7200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latin typeface="Graphik Bold" pitchFamily="34" charset="0"/>
              </a:rPr>
              <a:t>Dashlane</a:t>
            </a:r>
            <a:r>
              <a:rPr lang="fr-FR" sz="3200" dirty="0">
                <a:latin typeface="Graphik Bold" pitchFamily="34" charset="0"/>
              </a:rPr>
              <a:t> – </a:t>
            </a:r>
            <a:r>
              <a:rPr lang="fr-FR" sz="3200" dirty="0">
                <a:latin typeface="Graphik Bold" pitchFamily="34" charset="0"/>
                <a:hlinkClick r:id="rId3"/>
              </a:rPr>
              <a:t>https://www.dashlane.com/</a:t>
            </a:r>
            <a:r>
              <a:rPr lang="fr-FR" sz="3200" dirty="0">
                <a:latin typeface="Graphik Bold" pitchFamily="34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14956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11560" y="2705892"/>
            <a:ext cx="7992888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fr-FR" dirty="0"/>
              <a:t>Logiciel propriétaire</a:t>
            </a:r>
          </a:p>
          <a:p>
            <a:r>
              <a:rPr lang="fr-FR" dirty="0"/>
              <a:t>Français</a:t>
            </a:r>
          </a:p>
          <a:p>
            <a:r>
              <a:rPr lang="fr-FR" dirty="0"/>
              <a:t>Bonne interopérabilité</a:t>
            </a:r>
          </a:p>
          <a:p>
            <a:r>
              <a:rPr lang="fr-FR" dirty="0"/>
              <a:t>Synchronisation payante (39,99 €/an)</a:t>
            </a:r>
          </a:p>
          <a:p>
            <a:r>
              <a:rPr lang="fr-FR" dirty="0"/>
              <a:t>Accès en ligne </a:t>
            </a:r>
          </a:p>
          <a:p>
            <a:r>
              <a:rPr lang="fr-FR" dirty="0"/>
              <a:t>Information sur la faiblesse des mots de passe</a:t>
            </a:r>
          </a:p>
          <a:p>
            <a:r>
              <a:rPr lang="fr-FR" dirty="0"/>
              <a:t>Remplissage automatique de formulaires, adresses postales, numéros de CB, donnée personnelles</a:t>
            </a:r>
          </a:p>
        </p:txBody>
      </p:sp>
      <p:pic>
        <p:nvPicPr>
          <p:cNvPr id="12" name="Picture 2" descr="Image result for dashla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42" y="1028614"/>
            <a:ext cx="2764324" cy="138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64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aller plus loin sur les gestionnaires de </a:t>
            </a:r>
            <a:r>
              <a:rPr lang="fr-FR" dirty="0" err="1"/>
              <a:t>MdP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Mots de passe : on vous aide à choisir le gestionnaire qu'il vous faut, </a:t>
            </a:r>
            <a:br>
              <a:rPr lang="fr-FR" dirty="0"/>
            </a:br>
            <a:r>
              <a:rPr lang="fr-FR" dirty="0" err="1"/>
              <a:t>Next</a:t>
            </a:r>
            <a:r>
              <a:rPr lang="fr-FR" dirty="0"/>
              <a:t> Impact, octobre 2016 : </a:t>
            </a:r>
            <a:br>
              <a:rPr lang="fr-FR" dirty="0"/>
            </a:br>
            <a:r>
              <a:rPr lang="fr-FR" dirty="0">
                <a:hlinkClick r:id="rId2"/>
              </a:rPr>
              <a:t>https://www.nextinpact.com/news/101627-mots-passe-on-vous-aide-a-choisir-gestionnaire-quil-vous-faut.htm</a:t>
            </a:r>
            <a:r>
              <a:rPr lang="fr-FR" dirty="0"/>
              <a:t> </a:t>
            </a:r>
          </a:p>
          <a:p>
            <a:r>
              <a:rPr lang="fr-FR" dirty="0"/>
              <a:t>Comparatif gestionnaire de mots de passe sécurisés, </a:t>
            </a:r>
            <a:br>
              <a:rPr lang="fr-FR" dirty="0"/>
            </a:br>
            <a:r>
              <a:rPr lang="fr-FR" dirty="0"/>
              <a:t>Under News, juin 2016 : </a:t>
            </a:r>
            <a:br>
              <a:rPr lang="fr-FR" dirty="0"/>
            </a:br>
            <a:r>
              <a:rPr lang="fr-FR" dirty="0">
                <a:hlinkClick r:id="rId3"/>
              </a:rPr>
              <a:t>https://www.undernews.fr/authentification-biometrie/comparatif-gestionnaire-de-mots-de-passe-securises.html</a:t>
            </a:r>
            <a:r>
              <a:rPr lang="fr-FR" dirty="0"/>
              <a:t> 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563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double-authentification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Mot de passe + code de vérification</a:t>
            </a:r>
          </a:p>
          <a:p>
            <a:r>
              <a:rPr lang="fr-FR" dirty="0"/>
              <a:t>Par appli plutôt que par SMS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« </a:t>
            </a:r>
            <a:r>
              <a:rPr lang="fr-FR" dirty="0" err="1"/>
              <a:t>Two</a:t>
            </a:r>
            <a:r>
              <a:rPr lang="fr-FR" dirty="0"/>
              <a:t> Factor </a:t>
            </a:r>
            <a:r>
              <a:rPr lang="fr-FR" dirty="0" err="1"/>
              <a:t>Authentication</a:t>
            </a:r>
            <a:r>
              <a:rPr lang="fr-FR" dirty="0"/>
              <a:t> » ou « 2FA » ou « Authentifications à deux facteurs »</a:t>
            </a:r>
          </a:p>
        </p:txBody>
      </p:sp>
    </p:spTree>
    <p:extLst>
      <p:ext uri="{BB962C8B-B14F-4D97-AF65-F5344CB8AC3E}">
        <p14:creationId xmlns:p14="http://schemas.microsoft.com/office/powerpoint/2010/main" val="4025799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Google</a:t>
            </a:r>
          </a:p>
          <a:p>
            <a:r>
              <a:rPr lang="fr-FR" dirty="0"/>
              <a:t>Facebook</a:t>
            </a:r>
          </a:p>
          <a:p>
            <a:r>
              <a:rPr lang="fr-FR" dirty="0" err="1"/>
              <a:t>Twitter</a:t>
            </a:r>
            <a:endParaRPr lang="fr-FR" dirty="0"/>
          </a:p>
          <a:p>
            <a:r>
              <a:rPr lang="fr-FR" dirty="0" err="1"/>
              <a:t>LinkedIn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latin typeface="Graphik Bold" pitchFamily="34" charset="0"/>
              </a:rPr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535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latin typeface="Graphik Bold" pitchFamily="34" charset="0"/>
              </a:rPr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</p:spPr>
        <p:txBody>
          <a:bodyPr>
            <a:normAutofit/>
          </a:bodyPr>
          <a:lstStyle/>
          <a:p>
            <a:r>
              <a:rPr lang="fr-FR" dirty="0"/>
              <a:t>Facebook – Double-authentification</a:t>
            </a:r>
          </a:p>
        </p:txBody>
      </p:sp>
      <p:pic>
        <p:nvPicPr>
          <p:cNvPr id="16" name="Espace réservé du contenu 1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52029"/>
            <a:ext cx="7396759" cy="710835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599642"/>
            <a:ext cx="2628572" cy="77460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3" y="3214523"/>
            <a:ext cx="6374604" cy="1650794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7560" y="941790"/>
            <a:ext cx="2026245" cy="26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à coins arrondis 16"/>
          <p:cNvSpPr/>
          <p:nvPr/>
        </p:nvSpPr>
        <p:spPr>
          <a:xfrm>
            <a:off x="6964274" y="3194359"/>
            <a:ext cx="792088" cy="11697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589923" y="2993081"/>
            <a:ext cx="295274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Graphik Super" pitchFamily="34" charset="0"/>
              </a:rPr>
              <a:t>1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015161" y="1751655"/>
            <a:ext cx="333746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Graphik Super" pitchFamily="34" charset="0"/>
              </a:rPr>
              <a:t>2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999594" y="3252845"/>
            <a:ext cx="340158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Graphik Super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4944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</a:t>
            </a:r>
            <a:br>
              <a:rPr lang="fr-FR" dirty="0"/>
            </a:br>
            <a:r>
              <a:rPr lang="fr-FR" dirty="0"/>
              <a:t>l’hygiène numérique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7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aller plus loin sur la double authentification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Comment activer la double authentification sur ses comptes Web, </a:t>
            </a:r>
            <a:br>
              <a:rPr lang="fr-FR" dirty="0"/>
            </a:br>
            <a:r>
              <a:rPr lang="fr-FR" dirty="0"/>
              <a:t>Les Numériques, janvier 2016</a:t>
            </a:r>
            <a:br>
              <a:rPr lang="fr-FR" dirty="0"/>
            </a:br>
            <a:r>
              <a:rPr lang="fr-FR" dirty="0">
                <a:hlinkClick r:id="rId2"/>
              </a:rPr>
              <a:t>http://www.lesnumeriques.com/vie-du-net/comment-activer-double-authentification-sur-comptes-web-a2575.html</a:t>
            </a:r>
            <a:r>
              <a:rPr lang="fr-FR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latin typeface="Graphik Bold" pitchFamily="34" charset="0"/>
              </a:rPr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269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Protection des données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latin typeface="Graphik Bold" pitchFamily="34" charset="0"/>
              </a:rPr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chiffrement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« C’est facile »</a:t>
            </a:r>
          </a:p>
          <a:p>
            <a:r>
              <a:rPr lang="fr-FR" dirty="0"/>
              <a:t>En fait, pas tant que ça.</a:t>
            </a:r>
          </a:p>
          <a:p>
            <a:r>
              <a:rPr lang="fr-FR" dirty="0"/>
              <a:t>En fait, si.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6366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Aller aux « </a:t>
            </a:r>
            <a:r>
              <a:rPr lang="fr-FR" dirty="0" err="1"/>
              <a:t>chiffrofêtes</a:t>
            </a:r>
            <a:r>
              <a:rPr lang="fr-FR" dirty="0"/>
              <a:t> »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= </a:t>
            </a:r>
            <a:r>
              <a:rPr lang="fr-FR" dirty="0" err="1"/>
              <a:t>cryptoparty</a:t>
            </a:r>
            <a:endParaRPr lang="fr-FR" dirty="0"/>
          </a:p>
          <a:p>
            <a:r>
              <a:rPr lang="fr-FR" dirty="0"/>
              <a:t>= Café Vie privée</a:t>
            </a:r>
          </a:p>
          <a:p>
            <a:endParaRPr lang="fr-FR" dirty="0"/>
          </a:p>
          <a:p>
            <a:r>
              <a:rPr lang="fr-FR" dirty="0">
                <a:hlinkClick r:id="rId2"/>
              </a:rPr>
              <a:t>https://café-vie-privée.fr</a:t>
            </a:r>
            <a:r>
              <a:rPr lang="fr-FR" dirty="0"/>
              <a:t> 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latin typeface="Graphik Bold" pitchFamily="34" charset="0"/>
              </a:rPr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295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Pour aller plus loin sur le chiffrement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Conférence « Organisez des </a:t>
            </a:r>
            <a:r>
              <a:rPr lang="fr-FR" dirty="0" err="1"/>
              <a:t>cryptoparties</a:t>
            </a:r>
            <a:r>
              <a:rPr lang="fr-FR" dirty="0"/>
              <a:t> ! » (vidéo et diaporama)</a:t>
            </a:r>
            <a:br>
              <a:rPr lang="fr-FR" dirty="0"/>
            </a:br>
            <a:r>
              <a:rPr lang="fr-FR" dirty="0"/>
              <a:t>Xavier Mouton-Dubosc, septembre 2016</a:t>
            </a:r>
            <a:br>
              <a:rPr lang="fr-FR" dirty="0"/>
            </a:br>
            <a:r>
              <a:rPr lang="fr-FR" dirty="0">
                <a:hlinkClick r:id="rId2"/>
              </a:rPr>
              <a:t>https://www.paris-web.fr/2016/conferences/organisez-des-cryptoparties.php</a:t>
            </a:r>
            <a:r>
              <a:rPr lang="fr-FR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293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stocke mes données …ou je les donne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Dropbox</a:t>
            </a:r>
            <a:r>
              <a:rPr lang="fr-FR" dirty="0"/>
              <a:t> ? </a:t>
            </a:r>
            <a:r>
              <a:rPr lang="fr-FR" dirty="0" err="1"/>
              <a:t>Evernote</a:t>
            </a:r>
            <a:r>
              <a:rPr lang="fr-FR" dirty="0"/>
              <a:t> ?</a:t>
            </a:r>
          </a:p>
          <a:p>
            <a:r>
              <a:rPr lang="fr-FR" dirty="0" err="1"/>
              <a:t>Cozy</a:t>
            </a:r>
            <a:r>
              <a:rPr lang="fr-FR" dirty="0"/>
              <a:t> Cloud, </a:t>
            </a:r>
            <a:r>
              <a:rPr lang="fr-FR" dirty="0" err="1"/>
              <a:t>Digiposte</a:t>
            </a:r>
            <a:r>
              <a:rPr lang="fr-FR" dirty="0"/>
              <a:t>, </a:t>
            </a:r>
            <a:r>
              <a:rPr lang="fr-FR" dirty="0" err="1"/>
              <a:t>OwnCloud</a:t>
            </a:r>
            <a:r>
              <a:rPr lang="fr-FR" dirty="0"/>
              <a:t>, </a:t>
            </a:r>
            <a:r>
              <a:rPr lang="fr-FR" dirty="0" err="1"/>
              <a:t>NextCloud</a:t>
            </a:r>
            <a:r>
              <a:rPr lang="fr-FR" dirty="0"/>
              <a:t>, etc.</a:t>
            </a:r>
          </a:p>
          <a:p>
            <a:r>
              <a:rPr lang="fr-FR" dirty="0"/>
              <a:t>Les CHATONS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1300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aller plus loin sur l’hébergement de données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« Une avocate a réécrit les conditions d'utilisation d'</a:t>
            </a:r>
            <a:r>
              <a:rPr lang="fr-FR" dirty="0" err="1"/>
              <a:t>Instagram</a:t>
            </a:r>
            <a:r>
              <a:rPr lang="fr-FR" dirty="0"/>
              <a:t> comme si elles étaient expliquées à un enfant de 8 ans »</a:t>
            </a:r>
            <a:br>
              <a:rPr lang="fr-FR" dirty="0"/>
            </a:br>
            <a:r>
              <a:rPr lang="fr-FR" dirty="0" err="1"/>
              <a:t>Buisness</a:t>
            </a:r>
            <a:r>
              <a:rPr lang="fr-FR" dirty="0"/>
              <a:t> </a:t>
            </a:r>
            <a:r>
              <a:rPr lang="fr-FR" dirty="0" err="1"/>
              <a:t>Insider</a:t>
            </a:r>
            <a:r>
              <a:rPr lang="fr-FR" dirty="0"/>
              <a:t> France, janvier 2017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>
                <a:hlinkClick r:id="rId2"/>
              </a:rPr>
              <a:t>http://www.businessinsider.fr/une-avocate-a-reecrit-les-conditions-dutilisations-dinstagram-comme-si-elles-etaient-expliquees-a-un-enfant-de-8-ans/</a:t>
            </a:r>
            <a:r>
              <a:rPr lang="fr-FR" dirty="0"/>
              <a:t> </a:t>
            </a:r>
          </a:p>
          <a:p>
            <a:r>
              <a:rPr lang="en-US" dirty="0" err="1"/>
              <a:t>ToS;DR</a:t>
            </a:r>
            <a:r>
              <a:rPr lang="en-US" dirty="0"/>
              <a:t> - Terms of Service; Didn't Read </a:t>
            </a:r>
            <a:br>
              <a:rPr lang="en-US" dirty="0"/>
            </a:br>
            <a:r>
              <a:rPr lang="en-US" dirty="0">
                <a:hlinkClick r:id="rId3"/>
              </a:rPr>
              <a:t>https://tosdr.org/</a:t>
            </a:r>
            <a:r>
              <a:rPr lang="en-US" dirty="0"/>
              <a:t> </a:t>
            </a:r>
            <a:endParaRPr lang="fr-FR" dirty="0"/>
          </a:p>
          <a:p>
            <a:r>
              <a:rPr lang="fr-FR" dirty="0"/>
              <a:t>«  </a:t>
            </a:r>
            <a:r>
              <a:rPr lang="fr-FR" dirty="0" err="1"/>
              <a:t>Auto-hébergement</a:t>
            </a:r>
            <a:r>
              <a:rPr lang="fr-FR" dirty="0"/>
              <a:t>, fausse bonne idée » par </a:t>
            </a:r>
            <a:r>
              <a:rPr lang="fr-FR" dirty="0" err="1"/>
              <a:t>aeris</a:t>
            </a:r>
            <a:r>
              <a:rPr lang="fr-FR" b="1" dirty="0">
                <a:hlinkClick r:id="rId4"/>
              </a:rPr>
              <a:t/>
            </a:r>
            <a:br>
              <a:rPr lang="fr-FR" b="1" dirty="0">
                <a:hlinkClick r:id="rId4"/>
              </a:rPr>
            </a:br>
            <a:r>
              <a:rPr lang="fr-FR" dirty="0">
                <a:hlinkClick r:id="rId4"/>
              </a:rPr>
              <a:t>https://www.april.org/auto-hebergement-fausse-bonne-idee-aeris</a:t>
            </a:r>
            <a:r>
              <a:rPr lang="fr-FR" dirty="0"/>
              <a:t> </a:t>
            </a:r>
          </a:p>
          <a:p>
            <a:r>
              <a:rPr lang="fr-FR" dirty="0"/>
              <a:t>CHATONS (Collectif des Hébergeurs Alternatifs, Transparents, Ouverts, Neutres et Solidaires) </a:t>
            </a:r>
            <a:br>
              <a:rPr lang="fr-FR" dirty="0"/>
            </a:br>
            <a:r>
              <a:rPr lang="fr-FR" dirty="0">
                <a:hlinkClick r:id="rId5"/>
              </a:rPr>
              <a:t>https://chatons.org/</a:t>
            </a:r>
            <a:r>
              <a:rPr lang="fr-FR" dirty="0"/>
              <a:t> </a:t>
            </a:r>
          </a:p>
          <a:p>
            <a:r>
              <a:rPr lang="fr-FR" dirty="0" err="1"/>
              <a:t>Cozy</a:t>
            </a:r>
            <a:r>
              <a:rPr lang="fr-FR" dirty="0"/>
              <a:t> Cloud 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>
                <a:hlinkClick r:id="rId6"/>
              </a:rPr>
              <a:t>https://cozy.io/fr/</a:t>
            </a:r>
            <a:r>
              <a:rPr lang="fr-FR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latin typeface="Graphik Bold" pitchFamily="34" charset="0"/>
              </a:rPr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6581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logiciels et applications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latin typeface="Graphik Bold" pitchFamily="34" charset="0"/>
              </a:rPr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mises à jour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Faire les mises à jour.</a:t>
            </a:r>
          </a:p>
          <a:p>
            <a:r>
              <a:rPr lang="fr-FR" dirty="0"/>
              <a:t>Toutes. Toujours.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latin typeface="Graphik Bold" pitchFamily="34" charset="0"/>
              </a:rPr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 niveau du navigateur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navigateur</a:t>
            </a:r>
          </a:p>
          <a:p>
            <a:r>
              <a:rPr lang="fr-FR" dirty="0"/>
              <a:t>Le moteur de recherche</a:t>
            </a:r>
          </a:p>
          <a:p>
            <a:r>
              <a:rPr lang="fr-FR" dirty="0"/>
              <a:t>Les plugins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latin typeface="Graphik Bold" pitchFamily="34" charset="0"/>
              </a:rPr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49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Données personnelles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Je n’ai rien à cacher</a:t>
            </a:r>
          </a:p>
          <a:p>
            <a:r>
              <a:rPr lang="fr-FR" dirty="0"/>
              <a:t>Surveillance de masse</a:t>
            </a:r>
          </a:p>
          <a:p>
            <a:r>
              <a:rPr lang="fr-FR" dirty="0"/>
              <a:t>Analyse prédictive et manipulation</a:t>
            </a:r>
          </a:p>
          <a:p>
            <a:r>
              <a:rPr lang="fr-FR" dirty="0"/>
              <a:t>Bulles de filtrage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4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Firefox</a:t>
            </a:r>
            <a:endParaRPr lang="fr-FR" dirty="0"/>
          </a:p>
          <a:p>
            <a:r>
              <a:rPr lang="fr-FR" dirty="0" err="1"/>
              <a:t>DuckDuckGo</a:t>
            </a:r>
            <a:r>
              <a:rPr lang="fr-FR" dirty="0"/>
              <a:t> / </a:t>
            </a:r>
            <a:r>
              <a:rPr lang="fr-FR" dirty="0" err="1"/>
              <a:t>Qwant</a:t>
            </a:r>
            <a:r>
              <a:rPr lang="fr-FR" dirty="0"/>
              <a:t> / </a:t>
            </a:r>
            <a:r>
              <a:rPr lang="fr-FR" dirty="0" err="1"/>
              <a:t>StartPage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371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qw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160"/>
            <a:ext cx="1907704" cy="155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Ou </a:t>
            </a:r>
            <a:r>
              <a:rPr lang="fr-FR" dirty="0" err="1"/>
              <a:t>DuckDuckGo</a:t>
            </a:r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467546" y="195487"/>
            <a:ext cx="994530" cy="864170"/>
          </a:xfrm>
        </p:spPr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>
                <a:latin typeface="Graphik Bold" pitchFamily="34" charset="0"/>
              </a:rPr>
              <a:t>Qwant</a:t>
            </a:r>
            <a:r>
              <a:rPr lang="fr-FR" dirty="0">
                <a:latin typeface="Graphik Bold" pitchFamily="34" charset="0"/>
              </a:rPr>
              <a:t> – </a:t>
            </a:r>
            <a:r>
              <a:rPr lang="fr-FR" dirty="0">
                <a:latin typeface="Graphik Bold" pitchFamily="34" charset="0"/>
                <a:hlinkClick r:id="rId3"/>
              </a:rPr>
              <a:t>https://www.qwant.com/</a:t>
            </a:r>
            <a:r>
              <a:rPr lang="fr-FR" dirty="0">
                <a:latin typeface="Graphik Bold" pitchFamily="34" charset="0"/>
              </a:rPr>
              <a:t>  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214956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75" y="1411294"/>
            <a:ext cx="5198157" cy="276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3618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aller plus loin : exemple de plugins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HTTPS </a:t>
            </a:r>
            <a:r>
              <a:rPr lang="fr-FR" dirty="0" err="1"/>
              <a:t>everywhere</a:t>
            </a:r>
            <a:r>
              <a:rPr lang="fr-FR" dirty="0"/>
              <a:t> : force l’HTTPS dès que c’est possible </a:t>
            </a:r>
            <a:br>
              <a:rPr lang="fr-FR" dirty="0"/>
            </a:br>
            <a:r>
              <a:rPr lang="fr-FR" dirty="0">
                <a:hlinkClick r:id="rId2"/>
              </a:rPr>
              <a:t>https://www.eff.org/https-everywhere</a:t>
            </a:r>
            <a:r>
              <a:rPr lang="fr-FR" dirty="0"/>
              <a:t> </a:t>
            </a:r>
          </a:p>
          <a:p>
            <a:r>
              <a:rPr lang="fr-FR" dirty="0" err="1"/>
              <a:t>uBlock</a:t>
            </a:r>
            <a:r>
              <a:rPr lang="fr-FR" dirty="0"/>
              <a:t> </a:t>
            </a:r>
            <a:r>
              <a:rPr lang="fr-FR" dirty="0" err="1"/>
              <a:t>origin</a:t>
            </a:r>
            <a:r>
              <a:rPr lang="fr-FR" dirty="0"/>
              <a:t> : bloqueur de publicité (plus éthique qu’</a:t>
            </a:r>
            <a:r>
              <a:rPr lang="fr-FR" dirty="0" err="1"/>
              <a:t>adBlock</a:t>
            </a:r>
            <a:r>
              <a:rPr lang="fr-FR" dirty="0"/>
              <a:t>) 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>
                <a:hlinkClick r:id="rId3"/>
              </a:rPr>
              <a:t>https://addons.mozilla.org/fr/firefox/addon/ublock-origin/</a:t>
            </a:r>
            <a:r>
              <a:rPr lang="fr-FR" dirty="0"/>
              <a:t> </a:t>
            </a:r>
          </a:p>
          <a:p>
            <a:r>
              <a:rPr lang="fr-FR"/>
              <a:t>Privacy</a:t>
            </a:r>
            <a:r>
              <a:rPr lang="fr-FR" dirty="0"/>
              <a:t> </a:t>
            </a:r>
            <a:r>
              <a:rPr lang="fr-FR" dirty="0" err="1"/>
              <a:t>Badger</a:t>
            </a:r>
            <a:r>
              <a:rPr lang="fr-FR" dirty="0"/>
              <a:t> : bloque les boutons de réseaux sociaux qui nous traquent même quand on n’est pas connecté / qu’on n’a pas de compte </a:t>
            </a:r>
            <a:br>
              <a:rPr lang="fr-FR" dirty="0"/>
            </a:br>
            <a:r>
              <a:rPr lang="fr-FR" dirty="0">
                <a:hlinkClick r:id="rId4"/>
              </a:rPr>
              <a:t>https://www.eff.org/privacybadger</a:t>
            </a:r>
            <a:r>
              <a:rPr lang="fr-FR" dirty="0"/>
              <a:t> 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latin typeface="Graphik Bold" pitchFamily="34" charset="0"/>
              </a:rPr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9712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logiciels alternatifs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Pas d’utilisation commerciale des données personnelles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0161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Client mails</a:t>
            </a:r>
          </a:p>
          <a:p>
            <a:r>
              <a:rPr lang="fr-FR" dirty="0"/>
              <a:t>Favoris / à lire plus tard</a:t>
            </a:r>
          </a:p>
          <a:p>
            <a:r>
              <a:rPr lang="fr-FR" dirty="0"/>
              <a:t>Choisir une date</a:t>
            </a:r>
          </a:p>
          <a:p>
            <a:r>
              <a:rPr lang="fr-FR" dirty="0"/>
              <a:t>Etc.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371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55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>
                <a:latin typeface="Graphik Bold" pitchFamily="34" charset="0"/>
              </a:rPr>
              <a:t>Dégooglisons</a:t>
            </a:r>
            <a:r>
              <a:rPr lang="fr-FR" dirty="0">
                <a:latin typeface="Graphik Bold" pitchFamily="34" charset="0"/>
              </a:rPr>
              <a:t> Internet – </a:t>
            </a:r>
            <a:r>
              <a:rPr lang="fr-FR" dirty="0">
                <a:latin typeface="Graphik Bold" pitchFamily="34" charset="0"/>
                <a:hlinkClick r:id="rId2"/>
              </a:rPr>
              <a:t>https://degooglisons-internet.org/</a:t>
            </a:r>
            <a:r>
              <a:rPr lang="fr-FR" dirty="0">
                <a:latin typeface="Graphik Bold" pitchFamily="34" charset="0"/>
              </a:rPr>
              <a:t> 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214956" cy="5143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Image result for framasof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94" y="1447149"/>
            <a:ext cx="4934622" cy="286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framasof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5486"/>
            <a:ext cx="1114050" cy="9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1922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 aller plus loin sur le choix des services et logiciels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Prism</a:t>
            </a:r>
            <a:r>
              <a:rPr lang="fr-FR" dirty="0"/>
              <a:t> Break : Liste d’alternatives  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>
                <a:hlinkClick r:id="rId2"/>
              </a:rPr>
              <a:t>https://prism-break.org/fr/</a:t>
            </a:r>
            <a:r>
              <a:rPr lang="fr-FR" dirty="0"/>
              <a:t> </a:t>
            </a:r>
          </a:p>
          <a:p>
            <a:r>
              <a:rPr lang="fr-FR" dirty="0"/>
              <a:t>Bye </a:t>
            </a:r>
            <a:r>
              <a:rPr lang="fr-FR" dirty="0" err="1"/>
              <a:t>bye</a:t>
            </a:r>
            <a:r>
              <a:rPr lang="fr-FR" dirty="0"/>
              <a:t> Google</a:t>
            </a:r>
            <a:br>
              <a:rPr lang="fr-FR" dirty="0"/>
            </a:br>
            <a:r>
              <a:rPr lang="fr-FR" dirty="0" err="1"/>
              <a:t>Looma</a:t>
            </a:r>
            <a:r>
              <a:rPr lang="fr-FR" dirty="0"/>
              <a:t>, juin 2107 </a:t>
            </a:r>
            <a:br>
              <a:rPr lang="fr-FR" dirty="0"/>
            </a:br>
            <a:r>
              <a:rPr lang="fr-FR" dirty="0">
                <a:hlinkClick r:id="rId3"/>
              </a:rPr>
              <a:t>http://looma.fr/bye-bye-le-moteur-de-recherche-google/</a:t>
            </a:r>
            <a:r>
              <a:rPr lang="fr-FR" dirty="0"/>
              <a:t>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2151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Applications mobiles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autorisations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1087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aller plus loin sur les applications mobiles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F-</a:t>
            </a:r>
            <a:r>
              <a:rPr lang="fr-FR" dirty="0" err="1"/>
              <a:t>Droid</a:t>
            </a:r>
            <a:r>
              <a:rPr lang="fr-FR" dirty="0"/>
              <a:t> (Catalogue d’applications mobiles gratuites et open source – à installer sur mobile via .</a:t>
            </a:r>
            <a:r>
              <a:rPr lang="fr-FR" dirty="0" err="1"/>
              <a:t>apk</a:t>
            </a:r>
            <a:r>
              <a:rPr lang="fr-FR" dirty="0"/>
              <a:t>) </a:t>
            </a:r>
            <a:br>
              <a:rPr lang="fr-FR" dirty="0"/>
            </a:br>
            <a:r>
              <a:rPr lang="fr-FR" dirty="0">
                <a:hlinkClick r:id="rId2"/>
              </a:rPr>
              <a:t>https://f-droid.org/</a:t>
            </a:r>
            <a:r>
              <a:rPr lang="fr-FR" dirty="0"/>
              <a:t> </a:t>
            </a:r>
          </a:p>
          <a:p>
            <a:r>
              <a:rPr lang="fr-FR" dirty="0" err="1"/>
              <a:t>MyPermissions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hlinkClick r:id="rId3"/>
              </a:rPr>
              <a:t>https://mypermissions.com/</a:t>
            </a:r>
            <a:r>
              <a:rPr lang="fr-FR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latin typeface="Graphik Bold" pitchFamily="34" charset="0"/>
              </a:rPr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2820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vrac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latin typeface="Graphik Bold" pitchFamily="34" charset="0"/>
              </a:rPr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59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7654"/>
            <a:ext cx="7056784" cy="2754307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sz="3600" dirty="0"/>
              <a:t>Vie privée (opinions politiques, religieuses, intimité, etc.)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3600" dirty="0"/>
              <a:t>Protection de mes contacts : journalistes, médecins, fêtards, etc. ; ressortissants de pays hostiles à des opinions politiques, des orientations sexuelles, etc.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3600" dirty="0" err="1"/>
              <a:t>Trackers</a:t>
            </a:r>
            <a:r>
              <a:rPr lang="fr-FR" sz="3600" dirty="0"/>
              <a:t> d’activité et assurance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3600" dirty="0"/>
              <a:t>Facebook a influencé l’humeur de panels d’utilisateurs grâce à des contenus filtrés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3600" dirty="0"/>
              <a:t>La grossesse d’une ado détectée et révélée avant que son père ne soit au courant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3600" dirty="0"/>
              <a:t>Le fait de se sentir surveillé comme frein à la créativité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3600" dirty="0"/>
              <a:t>Etc</a:t>
            </a:r>
            <a:r>
              <a:rPr lang="fr-FR" dirty="0"/>
              <a:t>.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latin typeface="Graphik Bold" pitchFamily="34" charset="0"/>
              </a:rPr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15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 aurait aussi pu parler de…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Fournisseur d’accès à Internet</a:t>
            </a:r>
          </a:p>
          <a:p>
            <a:r>
              <a:rPr lang="fr-FR" dirty="0"/>
              <a:t>Anti-virus (à jour, donc)</a:t>
            </a:r>
          </a:p>
          <a:p>
            <a:r>
              <a:rPr lang="fr-FR" dirty="0"/>
              <a:t>Fermeture automatique de la session</a:t>
            </a:r>
          </a:p>
          <a:p>
            <a:r>
              <a:rPr lang="fr-FR" dirty="0"/>
              <a:t>Le monde du libre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1087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Encore plus de liens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idx="4294967295"/>
          </p:nvPr>
        </p:nvSpPr>
        <p:spPr>
          <a:xfrm>
            <a:off x="467544" y="209030"/>
            <a:ext cx="8280920" cy="526517"/>
          </a:xfrm>
        </p:spPr>
        <p:txBody>
          <a:bodyPr>
            <a:normAutofit fontScale="92500" lnSpcReduction="10000"/>
          </a:bodyPr>
          <a:lstStyle/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2683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S’informer, (se) sensibiliser – 1/2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43559"/>
            <a:ext cx="8291264" cy="3888431"/>
          </a:xfrm>
        </p:spPr>
        <p:txBody>
          <a:bodyPr>
            <a:normAutofit/>
          </a:bodyPr>
          <a:lstStyle/>
          <a:p>
            <a:r>
              <a:rPr lang="fr-FR" dirty="0"/>
              <a:t>Conférences sur l’hygiène numérique par </a:t>
            </a:r>
            <a:r>
              <a:rPr lang="fr-FR" dirty="0" err="1"/>
              <a:t>Genma</a:t>
            </a:r>
            <a:r>
              <a:rPr lang="fr-FR" dirty="0"/>
              <a:t> : </a:t>
            </a:r>
            <a:br>
              <a:rPr lang="fr-FR" dirty="0"/>
            </a:br>
            <a:r>
              <a:rPr lang="fr-FR" dirty="0">
                <a:hlinkClick r:id="rId3"/>
              </a:rPr>
              <a:t>https://blog.genma.fr/?Mes-conferences</a:t>
            </a:r>
            <a:r>
              <a:rPr lang="fr-FR" dirty="0"/>
              <a:t> </a:t>
            </a:r>
          </a:p>
          <a:p>
            <a:r>
              <a:rPr lang="fr-FR" dirty="0"/>
              <a:t>La Quadrature du Net</a:t>
            </a:r>
            <a:br>
              <a:rPr lang="fr-FR" dirty="0"/>
            </a:br>
            <a:r>
              <a:rPr lang="fr-FR" dirty="0">
                <a:hlinkClick r:id="rId4"/>
              </a:rPr>
              <a:t>https://www.laquadrature.net/fr/</a:t>
            </a:r>
            <a:r>
              <a:rPr lang="fr-FR" dirty="0"/>
              <a:t> </a:t>
            </a:r>
          </a:p>
          <a:p>
            <a:r>
              <a:rPr lang="fr-FR" dirty="0"/>
              <a:t>Je n'ai rien à cacher : </a:t>
            </a:r>
            <a:br>
              <a:rPr lang="fr-FR" dirty="0"/>
            </a:br>
            <a:r>
              <a:rPr lang="fr-FR" dirty="0">
                <a:hlinkClick r:id="rId5"/>
              </a:rPr>
              <a:t>http://jenairienacacher.fr/</a:t>
            </a:r>
            <a:r>
              <a:rPr lang="fr-FR" dirty="0"/>
              <a:t> </a:t>
            </a:r>
          </a:p>
          <a:p>
            <a:r>
              <a:rPr lang="fr-FR" dirty="0"/>
              <a:t>Contrôle tes données</a:t>
            </a:r>
            <a:br>
              <a:rPr lang="fr-FR" dirty="0"/>
            </a:br>
            <a:r>
              <a:rPr lang="fr-FR" dirty="0">
                <a:hlinkClick r:id="rId6"/>
              </a:rPr>
              <a:t>https://controle-tes-donnees.net/</a:t>
            </a:r>
            <a:r>
              <a:rPr lang="fr-FR" dirty="0"/>
              <a:t>  </a:t>
            </a:r>
          </a:p>
          <a:p>
            <a:r>
              <a:rPr lang="fr-FR" dirty="0"/>
              <a:t>La surveillance de masse est toxique pour nos libertés : la preuve ! </a:t>
            </a:r>
            <a:br>
              <a:rPr lang="fr-FR" dirty="0"/>
            </a:br>
            <a:r>
              <a:rPr lang="fr-FR" dirty="0">
                <a:hlinkClick r:id="rId7"/>
              </a:rPr>
              <a:t> https://blog.cozycloud.cc/post/2017/03/09/La-surveillance-de-masse-est-toxique-pour-nos-libertes-la-preuve</a:t>
            </a:r>
            <a:r>
              <a:rPr lang="fr-FR" dirty="0"/>
              <a:t> </a:t>
            </a:r>
          </a:p>
          <a:p>
            <a:r>
              <a:rPr lang="fr-FR" dirty="0"/>
              <a:t>«  Anatomie d'une désintoxication au Web sous surveillance » par Thibault </a:t>
            </a:r>
            <a:r>
              <a:rPr lang="fr-FR" dirty="0" err="1"/>
              <a:t>Jouannic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>
                <a:hlinkClick r:id="rId8"/>
              </a:rPr>
              <a:t>https://www.miximum.fr/blog/conf-pw-2017/</a:t>
            </a:r>
            <a:r>
              <a:rPr lang="fr-FR" dirty="0"/>
              <a:t>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8537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S’informer, (se) sensibiliser – 2/2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Livre « Numérique : reprendre le contrôle », par Tristan </a:t>
            </a:r>
            <a:r>
              <a:rPr lang="fr-FR" dirty="0" err="1"/>
              <a:t>Nitot</a:t>
            </a:r>
            <a:r>
              <a:rPr lang="fr-FR" dirty="0"/>
              <a:t> et Nina </a:t>
            </a:r>
            <a:r>
              <a:rPr lang="fr-FR" dirty="0" err="1"/>
              <a:t>Cercy</a:t>
            </a:r>
            <a:r>
              <a:rPr lang="fr-FR" dirty="0"/>
              <a:t> : </a:t>
            </a:r>
            <a:br>
              <a:rPr lang="fr-FR" dirty="0"/>
            </a:br>
            <a:r>
              <a:rPr lang="fr-FR" dirty="0">
                <a:hlinkClick r:id="rId2"/>
              </a:rPr>
              <a:t>https://framabook.org/numerique-reprendre-le-controle/</a:t>
            </a:r>
            <a:r>
              <a:rPr lang="fr-FR" dirty="0"/>
              <a:t> </a:t>
            </a:r>
          </a:p>
          <a:p>
            <a:r>
              <a:rPr lang="fr-FR" dirty="0"/>
              <a:t>Documentaire « Do Not </a:t>
            </a:r>
            <a:r>
              <a:rPr lang="fr-FR" dirty="0" err="1"/>
              <a:t>Track</a:t>
            </a:r>
            <a:r>
              <a:rPr lang="fr-FR" dirty="0"/>
              <a:t> » d’Arte : 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>
                <a:hlinkClick r:id="rId3"/>
              </a:rPr>
              <a:t>https://donottrack-doc.com/fr/episode/1</a:t>
            </a:r>
            <a:r>
              <a:rPr lang="fr-FR" dirty="0"/>
              <a:t>  </a:t>
            </a:r>
          </a:p>
          <a:p>
            <a:r>
              <a:rPr lang="fr-FR" dirty="0"/>
              <a:t>Adrienne </a:t>
            </a:r>
            <a:r>
              <a:rPr lang="fr-FR" dirty="0" err="1"/>
              <a:t>Charmet</a:t>
            </a:r>
            <a:r>
              <a:rPr lang="fr-FR" dirty="0"/>
              <a:t> : « Les données personnelles ne doivent plus être au cœur du business model »  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>
                <a:hlinkClick r:id="rId4"/>
              </a:rPr>
              <a:t>https://cybercriminalite.wordpress.com/2017/05/25/adrienne-charmet-les-donnees-personnelles-ne-doivent-plus-etre-au-coeur-du-business-model/</a:t>
            </a:r>
            <a:r>
              <a:rPr lang="fr-FR" dirty="0"/>
              <a:t> </a:t>
            </a:r>
          </a:p>
          <a:p>
            <a:r>
              <a:rPr lang="fr-FR" dirty="0"/>
              <a:t>Documentaire </a:t>
            </a:r>
            <a:r>
              <a:rPr lang="fr-FR" dirty="0" err="1"/>
              <a:t>Citizenfour</a:t>
            </a:r>
            <a:r>
              <a:rPr lang="fr-FR" dirty="0"/>
              <a:t> : </a:t>
            </a:r>
            <a:br>
              <a:rPr lang="fr-FR" dirty="0"/>
            </a:br>
            <a:r>
              <a:rPr lang="fr-FR" dirty="0">
                <a:hlinkClick r:id="rId5"/>
              </a:rPr>
              <a:t>https://fr.wikipedia.org/wiki/Citizenfour</a:t>
            </a:r>
            <a:r>
              <a:rPr lang="fr-FR" dirty="0"/>
              <a:t> </a:t>
            </a:r>
          </a:p>
          <a:p>
            <a:r>
              <a:rPr lang="fr-FR" dirty="0"/>
              <a:t>Livre : « La nouvelle servitude volontaire » de Philippe </a:t>
            </a:r>
            <a:r>
              <a:rPr lang="fr-FR" dirty="0" err="1"/>
              <a:t>Vion</a:t>
            </a:r>
            <a:r>
              <a:rPr lang="fr-FR" dirty="0"/>
              <a:t>-</a:t>
            </a:r>
            <a:r>
              <a:rPr lang="fr-FR" dirty="0" err="1"/>
              <a:t>Dury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hlinkClick r:id="rId6"/>
              </a:rPr>
              <a:t>https://www.fypeditions.com/nouvelle-servitude-volontaire-enquete-projet-politique-de-silicon-valley/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8537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Surveillance://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de Tristan </a:t>
            </a:r>
            <a:r>
              <a:rPr lang="fr-FR" dirty="0" err="1"/>
              <a:t>Nitot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latin typeface="Graphik Bold" pitchFamily="34" charset="0"/>
              </a:rPr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64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http://standblog.org/blog/pages/Surveillance</a:t>
            </a:r>
            <a:r>
              <a:rPr lang="fr-FR" dirty="0"/>
              <a:t> </a:t>
            </a:r>
          </a:p>
        </p:txBody>
      </p:sp>
      <p:pic>
        <p:nvPicPr>
          <p:cNvPr id="2050" name="Picture 2" descr="couverture-livre-surveillanc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599"/>
            <a:ext cx="1512168" cy="226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2843808" y="1923678"/>
            <a:ext cx="4464496" cy="2538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Graphik Regular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Graphik Semibold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Graphik Semibold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Graphik Semibold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Graphik Semibold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Panorama, explications, exemples, pistes</a:t>
            </a:r>
          </a:p>
        </p:txBody>
      </p:sp>
    </p:spTree>
    <p:extLst>
      <p:ext uri="{BB962C8B-B14F-4D97-AF65-F5344CB8AC3E}">
        <p14:creationId xmlns:p14="http://schemas.microsoft.com/office/powerpoint/2010/main" val="32509116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Nettoyer 1/2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Dégooglisons</a:t>
            </a:r>
            <a:r>
              <a:rPr lang="fr-FR" dirty="0"/>
              <a:t> Internet  </a:t>
            </a:r>
            <a:br>
              <a:rPr lang="fr-FR" dirty="0"/>
            </a:br>
            <a:r>
              <a:rPr lang="fr-FR" dirty="0">
                <a:hlinkClick r:id="rId2"/>
              </a:rPr>
              <a:t>https://degooglisons-internet.org/</a:t>
            </a:r>
            <a:r>
              <a:rPr lang="fr-FR" dirty="0"/>
              <a:t> </a:t>
            </a:r>
          </a:p>
          <a:p>
            <a:r>
              <a:rPr lang="fr-FR" dirty="0"/>
              <a:t>Fiches du CECIL </a:t>
            </a:r>
            <a:br>
              <a:rPr lang="fr-FR" dirty="0"/>
            </a:br>
            <a:r>
              <a:rPr lang="fr-FR" dirty="0">
                <a:hlinkClick r:id="rId3"/>
              </a:rPr>
              <a:t>https://www.lececil.org/node/7687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(PDF : </a:t>
            </a:r>
            <a:r>
              <a:rPr lang="fr-FR" dirty="0">
                <a:hlinkClick r:id="rId4"/>
              </a:rPr>
              <a:t>https://www.lececil.org/sites/all/files/pj/201604.brochure.fiches_pratiques_cecil_defense_libertes_en_ligne.pdf</a:t>
            </a:r>
            <a:r>
              <a:rPr lang="fr-FR" dirty="0"/>
              <a:t>)</a:t>
            </a:r>
          </a:p>
          <a:p>
            <a:r>
              <a:rPr lang="fr-FR" dirty="0"/>
              <a:t>Guide d’Hygiène numérique – </a:t>
            </a:r>
            <a:r>
              <a:rPr lang="fr-FR" dirty="0" err="1"/>
              <a:t>Genma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hlinkClick r:id="rId5"/>
              </a:rPr>
              <a:t>https://blog.genma.fr/?Guide-d-Hygiene-numerique-version-2016</a:t>
            </a:r>
            <a:r>
              <a:rPr lang="fr-FR" dirty="0"/>
              <a:t> </a:t>
            </a:r>
          </a:p>
          <a:p>
            <a:r>
              <a:rPr lang="fr-FR" dirty="0"/>
              <a:t>Contrôle tes données &gt; Et par moi-même </a:t>
            </a:r>
            <a:br>
              <a:rPr lang="fr-FR" dirty="0"/>
            </a:br>
            <a:r>
              <a:rPr lang="fr-FR" dirty="0">
                <a:hlinkClick r:id="rId6"/>
              </a:rPr>
              <a:t>https://controle-tes-donnees.net/comment-reprendre-le-controle-par-moi-meme/</a:t>
            </a:r>
            <a:r>
              <a:rPr lang="fr-FR" dirty="0"/>
              <a:t>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8537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Nettoyer 2/2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10 conseils et outils indispensables pour bien protéger vos données personnelles</a:t>
            </a:r>
            <a:br>
              <a:rPr lang="fr-FR" dirty="0"/>
            </a:br>
            <a:r>
              <a:rPr lang="fr-FR" dirty="0">
                <a:hlinkClick r:id="rId2"/>
              </a:rPr>
              <a:t> http://www.archimag.com/univers-data/2017/01/19/10-conseils-outils-indispensables-proteger-donnees-personnelles</a:t>
            </a:r>
            <a:r>
              <a:rPr lang="fr-FR" dirty="0"/>
              <a:t> </a:t>
            </a:r>
          </a:p>
          <a:p>
            <a:r>
              <a:rPr lang="fr-FR" dirty="0"/>
              <a:t>Comment j’ai repris en main ma vie numérique</a:t>
            </a:r>
            <a:br>
              <a:rPr lang="fr-FR" dirty="0"/>
            </a:br>
            <a:r>
              <a:rPr lang="fr-FR" dirty="0">
                <a:hlinkClick r:id="rId3"/>
              </a:rPr>
              <a:t>https://www.joffredolebrun.fr/mathonautes/comment-jai-repris-en-main-ma-vie-numerique/</a:t>
            </a:r>
            <a:endParaRPr lang="fr-FR" dirty="0"/>
          </a:p>
          <a:p>
            <a:r>
              <a:rPr lang="fr-FR" dirty="0"/>
              <a:t>Comment j'ai quitté Google et plaqué Microsoft </a:t>
            </a:r>
            <a:br>
              <a:rPr lang="fr-FR" dirty="0"/>
            </a:br>
            <a:r>
              <a:rPr lang="fr-FR" dirty="0">
                <a:hlinkClick r:id="rId4"/>
              </a:rPr>
              <a:t>https://blog.cyphergoat.net/degooglisation-3/</a:t>
            </a:r>
            <a:endParaRPr lang="fr-FR" dirty="0"/>
          </a:p>
          <a:p>
            <a:r>
              <a:rPr lang="fr-FR" dirty="0"/>
              <a:t>Calendrier de l’avent </a:t>
            </a:r>
            <a:r>
              <a:rPr lang="fr-FR" dirty="0" err="1"/>
              <a:t>Cozy</a:t>
            </a:r>
            <a:r>
              <a:rPr lang="fr-FR" dirty="0"/>
              <a:t> Cloud : </a:t>
            </a:r>
            <a:r>
              <a:rPr lang="fr-FR" dirty="0">
                <a:hlinkClick r:id="rId5"/>
              </a:rPr>
              <a:t>https://www.myadvent.net/calendars/?id=60a3f8cf02141a43ec6efbd8a76a02a6</a:t>
            </a:r>
            <a:r>
              <a:rPr lang="fr-FR" dirty="0"/>
              <a:t>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8537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Rencontrer, se faire aider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samedi </a:t>
            </a:r>
            <a:br>
              <a:rPr lang="fr-FR" dirty="0"/>
            </a:br>
            <a:r>
              <a:rPr lang="fr-FR" dirty="0">
                <a:hlinkClick r:id="rId2"/>
              </a:rPr>
              <a:t>http://premier-samedi.org/</a:t>
            </a:r>
            <a:endParaRPr lang="fr-FR" dirty="0"/>
          </a:p>
          <a:p>
            <a:r>
              <a:rPr lang="fr-FR" dirty="0" err="1"/>
              <a:t>Chiffrofête</a:t>
            </a:r>
            <a:r>
              <a:rPr lang="fr-FR" dirty="0"/>
              <a:t> (Café Vie privé / </a:t>
            </a:r>
            <a:r>
              <a:rPr lang="fr-FR" dirty="0" err="1"/>
              <a:t>Cryptoparty</a:t>
            </a:r>
            <a:r>
              <a:rPr lang="fr-FR" dirty="0"/>
              <a:t>)</a:t>
            </a:r>
            <a:br>
              <a:rPr lang="fr-FR" dirty="0"/>
            </a:br>
            <a:r>
              <a:rPr lang="fr-FR" dirty="0">
                <a:hlinkClick r:id="rId3"/>
              </a:rPr>
              <a:t>https://café-vie-privée.fr/</a:t>
            </a:r>
            <a:r>
              <a:rPr lang="fr-FR" dirty="0"/>
              <a:t> </a:t>
            </a:r>
          </a:p>
          <a:p>
            <a:r>
              <a:rPr lang="fr-FR" dirty="0"/>
              <a:t>Agenda du libre</a:t>
            </a:r>
            <a:br>
              <a:rPr lang="fr-FR" dirty="0"/>
            </a:br>
            <a:r>
              <a:rPr lang="fr-FR" dirty="0">
                <a:hlinkClick r:id="rId4"/>
              </a:rPr>
              <a:t>http://agendadulibre.org/</a:t>
            </a:r>
            <a:r>
              <a:rPr lang="fr-FR" dirty="0"/>
              <a:t>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9649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Contribuer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Quadrature du Net – Participer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>
                <a:hlinkClick r:id="rId2"/>
              </a:rPr>
              <a:t>https://www.laquadrature.net/fr/participer</a:t>
            </a:r>
            <a:r>
              <a:rPr lang="fr-FR" dirty="0"/>
              <a:t> </a:t>
            </a:r>
          </a:p>
          <a:p>
            <a:r>
              <a:rPr lang="fr-FR" dirty="0" err="1"/>
              <a:t>Framacolibri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>
                <a:hlinkClick r:id="rId3"/>
              </a:rPr>
              <a:t>https://framacolibri.org/</a:t>
            </a:r>
            <a:r>
              <a:rPr lang="fr-FR" dirty="0"/>
              <a:t>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5217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Donner des sous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Quadrature du Net – Soutenir :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>
                <a:hlinkClick r:id="rId2"/>
              </a:rPr>
              <a:t>https://soutien.laquadrature.net/</a:t>
            </a:r>
            <a:r>
              <a:rPr lang="fr-FR" dirty="0"/>
              <a:t> </a:t>
            </a:r>
          </a:p>
          <a:p>
            <a:r>
              <a:rPr lang="fr-FR" dirty="0" err="1"/>
              <a:t>Framasoft</a:t>
            </a:r>
            <a:r>
              <a:rPr lang="fr-FR" dirty="0"/>
              <a:t> – Soutenir : 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>
                <a:hlinkClick r:id="rId3"/>
              </a:rPr>
              <a:t>https://soutenir.framasoft.org/</a:t>
            </a:r>
            <a:r>
              <a:rPr lang="fr-FR" dirty="0"/>
              <a:t>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52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Lorsque vous dites « le droit à la vie privée ne me préoccupe pas, parce que je n'ai rien à cacher », cela ne fait aucune différence avec le fait de dire « Je me moque du droit à la liberté d'expression parce que je n'ai rien à dire », ou « de la liberté de la presse parce que je n'ai rien à écrire ».</a:t>
            </a:r>
            <a:b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Edward </a:t>
            </a:r>
            <a:r>
              <a:rPr lang="fr-FR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Snowden</a:t>
            </a:r>
            <a:endParaRPr lang="fr-FR" sz="1600" dirty="0">
              <a:solidFill>
                <a:schemeClr val="tx1">
                  <a:lumMod val="85000"/>
                  <a:lumOff val="15000"/>
                </a:schemeClr>
              </a:solidFill>
              <a:latin typeface="Graphik Regular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467544" y="3975906"/>
            <a:ext cx="8280920" cy="755638"/>
          </a:xfrm>
        </p:spPr>
        <p:txBody>
          <a:bodyPr/>
          <a:lstStyle/>
          <a:p>
            <a:r>
              <a:rPr lang="en-US" dirty="0"/>
              <a:t>When you say I don't care about the right to privacy because I have nothing to hide, that is no difference than saying 'I don't care about freedom of speech because I have nothing to say' or freedom of the press because I have nothing to write..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Citizenfour</a:t>
            </a:r>
            <a:r>
              <a:rPr lang="en-US" dirty="0"/>
              <a:t>”,  de Laura </a:t>
            </a:r>
            <a:r>
              <a:rPr lang="en-US" dirty="0" err="1"/>
              <a:t>Poitras</a:t>
            </a:r>
            <a:r>
              <a:rPr lang="en-US" dirty="0"/>
              <a:t> – </a:t>
            </a:r>
            <a:r>
              <a:rPr lang="fr-FR" dirty="0">
                <a:hlinkClick r:id="rId2"/>
              </a:rPr>
              <a:t>https://fr.wikipedia.org/wiki/Citizenfour</a:t>
            </a:r>
            <a:r>
              <a:rPr lang="fr-FR" dirty="0"/>
              <a:t> </a:t>
            </a:r>
          </a:p>
        </p:txBody>
      </p:sp>
      <p:sp>
        <p:nvSpPr>
          <p:cNvPr id="8" name="AutoShape 4" descr="Image result for edward snowde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64" t="14347" r="-20420" b="21039"/>
          <a:stretch/>
        </p:blipFill>
        <p:spPr>
          <a:xfrm>
            <a:off x="-756592" y="459581"/>
            <a:ext cx="8280920" cy="2112169"/>
          </a:xfrm>
        </p:spPr>
      </p:pic>
    </p:spTree>
    <p:extLst>
      <p:ext uri="{BB962C8B-B14F-4D97-AF65-F5344CB8AC3E}">
        <p14:creationId xmlns:p14="http://schemas.microsoft.com/office/powerpoint/2010/main" val="5278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conclusion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045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petits pas faits aujourd’hui ?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187624" y="2355726"/>
            <a:ext cx="7560840" cy="2106235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"/>
            </a:pPr>
            <a:r>
              <a:rPr lang="fr-FR" sz="2400" dirty="0"/>
              <a:t>Mot de passe de mon compte e-mail</a:t>
            </a:r>
          </a:p>
          <a:p>
            <a:pPr marL="457200" indent="-457200">
              <a:buFont typeface="Wingdings" pitchFamily="2" charset="2"/>
              <a:buChar char=""/>
            </a:pPr>
            <a:r>
              <a:rPr lang="fr-FR" sz="2400" dirty="0"/>
              <a:t>Mises à jour (logiciels, applications, plugins)</a:t>
            </a:r>
          </a:p>
          <a:p>
            <a:pPr marL="457200" indent="-457200">
              <a:buFont typeface="Wingdings" pitchFamily="2" charset="2"/>
              <a:buChar char=""/>
            </a:pPr>
            <a:r>
              <a:rPr lang="fr-FR" sz="2400" dirty="0"/>
              <a:t>Moteur de recherche par défaut de mon navigateur</a:t>
            </a:r>
          </a:p>
          <a:p>
            <a:pPr marL="457200" indent="-457200">
              <a:buFont typeface="Wingdings" pitchFamily="2" charset="2"/>
              <a:buChar char=""/>
            </a:pPr>
            <a:r>
              <a:rPr lang="fr-FR" sz="2400" dirty="0"/>
              <a:t>D’autres ?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71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0967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raphik Medium" pitchFamily="34" charset="0"/>
              </a:rPr>
              <a:t>Chaque petit pas compte pour une meilleure hygiène numérique pour vous, et pour les autres.</a:t>
            </a:r>
            <a:b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raphik Medium" pitchFamily="34" charset="0"/>
              </a:rPr>
            </a:b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raphik Medium" pitchFamily="34" charset="0"/>
              </a:rPr>
              <a:t/>
            </a:r>
            <a:b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raphik Medium" pitchFamily="34" charset="0"/>
              </a:rPr>
            </a:b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raphik Medium" pitchFamily="34" charset="0"/>
              </a:rPr>
              <a:t>Bravo pour le ou les pas faits aujourd’hui !</a:t>
            </a:r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1" b="22791"/>
          <a:stretch>
            <a:fillRect/>
          </a:stretch>
        </p:blipFill>
        <p:spPr/>
      </p:pic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22768180-8869-4ED5-90BF-BEC10B3188FA}" type="slidenum">
              <a:rPr lang="fr-FR" smtClean="0"/>
              <a:pPr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5186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Remerciements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Graphik Regular" pitchFamily="34" charset="0"/>
              </a:rPr>
              <a:t>Je remercie les gens qui ont jalonné mon parcours sur le chemin de l’hygiène numérique jusque là. Pour la prise de conscience, pour leur vulgarisation : </a:t>
            </a:r>
            <a:r>
              <a:rPr lang="fr-FR" dirty="0" err="1">
                <a:latin typeface="Graphik Regular" pitchFamily="34" charset="0"/>
              </a:rPr>
              <a:t>Amaëlle</a:t>
            </a:r>
            <a:r>
              <a:rPr lang="fr-FR" dirty="0">
                <a:latin typeface="Graphik Regular" pitchFamily="34" charset="0"/>
              </a:rPr>
              <a:t> Guiton, Axel </a:t>
            </a:r>
            <a:r>
              <a:rPr lang="fr-FR" dirty="0" err="1">
                <a:latin typeface="Graphik Regular" pitchFamily="34" charset="0"/>
              </a:rPr>
              <a:t>Pavageau</a:t>
            </a:r>
            <a:r>
              <a:rPr lang="fr-FR" dirty="0">
                <a:latin typeface="Graphik Regular" pitchFamily="34" charset="0"/>
              </a:rPr>
              <a:t>,</a:t>
            </a:r>
            <a:r>
              <a:rPr lang="fr-FR" dirty="0"/>
              <a:t> Matthias </a:t>
            </a:r>
            <a:r>
              <a:rPr lang="fr-FR" dirty="0" err="1"/>
              <a:t>Dugué</a:t>
            </a:r>
            <a:r>
              <a:rPr lang="fr-FR" dirty="0"/>
              <a:t>, Tristan </a:t>
            </a:r>
            <a:r>
              <a:rPr lang="fr-FR" dirty="0" err="1"/>
              <a:t>Nitot</a:t>
            </a:r>
            <a:r>
              <a:rPr lang="fr-FR" dirty="0"/>
              <a:t>, Xavier Mouton-</a:t>
            </a:r>
            <a:r>
              <a:rPr lang="fr-FR" dirty="0" err="1"/>
              <a:t>Dubosc</a:t>
            </a:r>
            <a:r>
              <a:rPr lang="fr-FR" dirty="0"/>
              <a:t> ; </a:t>
            </a:r>
            <a:r>
              <a:rPr lang="fr-FR" dirty="0">
                <a:latin typeface="Graphik Regular" pitchFamily="34" charset="0"/>
              </a:rPr>
              <a:t>pour leur temps et les réponses à mes questions, leur aide dans la préparation de cet atelier : </a:t>
            </a:r>
            <a:r>
              <a:rPr lang="fr-FR" dirty="0" err="1">
                <a:latin typeface="Graphik Regular" pitchFamily="34" charset="0"/>
              </a:rPr>
              <a:t>Iounes</a:t>
            </a:r>
            <a:r>
              <a:rPr lang="fr-FR" dirty="0">
                <a:latin typeface="Graphik Regular" pitchFamily="34" charset="0"/>
              </a:rPr>
              <a:t> Gardon, Julien </a:t>
            </a:r>
            <a:r>
              <a:rPr lang="fr-FR" dirty="0" err="1">
                <a:latin typeface="Graphik Regular" pitchFamily="34" charset="0"/>
              </a:rPr>
              <a:t>Wajsberg</a:t>
            </a:r>
            <a:r>
              <a:rPr lang="fr-FR" dirty="0">
                <a:latin typeface="Graphik Regular" pitchFamily="34" charset="0"/>
              </a:rPr>
              <a:t>, </a:t>
            </a:r>
            <a:r>
              <a:rPr lang="fr-FR" dirty="0" err="1">
                <a:latin typeface="Graphik Regular" pitchFamily="34" charset="0"/>
              </a:rPr>
              <a:t>Romélus</a:t>
            </a:r>
            <a:r>
              <a:rPr lang="fr-FR" dirty="0">
                <a:latin typeface="Graphik Regular" pitchFamily="34" charset="0"/>
              </a:rPr>
              <a:t> Girard, Stéphane Deschamps.</a:t>
            </a:r>
          </a:p>
          <a:p>
            <a:pPr marL="0" indent="0">
              <a:buNone/>
            </a:pPr>
            <a:r>
              <a:rPr lang="fr-FR" dirty="0"/>
              <a:t>Quitte à faire des remerciements, de tout cœur, je remercie l</a:t>
            </a:r>
            <a:r>
              <a:rPr lang="fr-FR" dirty="0">
                <a:latin typeface="Graphik Regular" pitchFamily="34" charset="0"/>
              </a:rPr>
              <a:t>es associations qui nous informent, vulgarisent, nous outillent et nous protègent : La Quadrature du Net et </a:t>
            </a:r>
            <a:r>
              <a:rPr lang="fr-FR" dirty="0" err="1">
                <a:latin typeface="Graphik Regular" pitchFamily="34" charset="0"/>
              </a:rPr>
              <a:t>Framasoft</a:t>
            </a:r>
            <a:r>
              <a:rPr lang="fr-FR" dirty="0">
                <a:latin typeface="Graphik Regular" pitchFamily="34" charset="0"/>
              </a:rPr>
              <a:t>, par </a:t>
            </a:r>
            <a:r>
              <a:rPr lang="fr-FR">
                <a:latin typeface="Graphik Regular" pitchFamily="34" charset="0"/>
              </a:rPr>
              <a:t>exemple.</a:t>
            </a:r>
            <a:endParaRPr lang="fr-FR" dirty="0">
              <a:latin typeface="Graphik Regular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123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Cette présentation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/>
          </a:bodyPr>
          <a:lstStyle/>
          <a:p>
            <a:pPr marL="0" indent="0">
              <a:buNone/>
            </a:pPr>
            <a:r>
              <a:rPr lang="fr-FR" sz="1800" dirty="0"/>
              <a:t>Cette présentation est une version actualisée de celle présentée à Pas Sage En Seine en juin 2017.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Le </a:t>
            </a:r>
            <a:r>
              <a:rPr lang="fr-FR" sz="1800" dirty="0">
                <a:latin typeface="Graphik Medium" pitchFamily="34" charset="0"/>
              </a:rPr>
              <a:t>contenu</a:t>
            </a:r>
            <a:r>
              <a:rPr lang="fr-FR" sz="1800" dirty="0"/>
              <a:t> de cette présentation est distribué sous licence Creative </a:t>
            </a:r>
            <a:r>
              <a:rPr lang="fr-FR" sz="1800" dirty="0" err="1"/>
              <a:t>commons</a:t>
            </a:r>
            <a:r>
              <a:rPr lang="fr-FR" sz="1800" dirty="0"/>
              <a:t> BY-SA.</a:t>
            </a:r>
          </a:p>
          <a:p>
            <a:pPr marL="0" indent="0">
              <a:buNone/>
            </a:pPr>
            <a:r>
              <a:rPr lang="fr-FR" sz="1800" dirty="0"/>
              <a:t>Cela veut dire que vous pouvez réutiliser le contenu, le modifier et le diffuser si vous en citez l’origine et si vous partagez selon les mêmes conditions.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Le </a:t>
            </a:r>
            <a:r>
              <a:rPr lang="fr-FR" sz="1800" dirty="0">
                <a:latin typeface="Graphik Medium" pitchFamily="34" charset="0"/>
              </a:rPr>
              <a:t>graphisme</a:t>
            </a:r>
            <a:r>
              <a:rPr lang="fr-FR" sz="1800" dirty="0"/>
              <a:t> est la propriété d’</a:t>
            </a:r>
            <a:r>
              <a:rPr lang="fr-FR" sz="1800" dirty="0" err="1"/>
              <a:t>ekino</a:t>
            </a:r>
            <a:r>
              <a:rPr lang="fr-FR" sz="1800" dirty="0"/>
              <a:t>.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À propos de cette présentation : </a:t>
            </a:r>
            <a:br>
              <a:rPr lang="fr-FR" sz="1800" dirty="0"/>
            </a:br>
            <a:r>
              <a:rPr lang="fr-FR" sz="1800" dirty="0">
                <a:hlinkClick r:id="rId2"/>
              </a:rPr>
              <a:t>http://articles.nissone.com/2017/07/atelier-hygiene-numerique-paris-web-2017/</a:t>
            </a:r>
            <a:r>
              <a:rPr lang="fr-FR" sz="1800" dirty="0"/>
              <a:t> </a:t>
            </a:r>
          </a:p>
          <a:p>
            <a:pPr marL="0" indent="0">
              <a:buNone/>
            </a:pPr>
            <a:r>
              <a:rPr lang="fr-FR" sz="1800" dirty="0"/>
              <a:t>Lien direct raccourci : </a:t>
            </a:r>
            <a:r>
              <a:rPr lang="fr-FR" sz="1800" dirty="0">
                <a:hlinkClick r:id="rId3"/>
              </a:rPr>
              <a:t>http://nissone.com/hn2-pw17</a:t>
            </a: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74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6452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Contacts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fr-FR" dirty="0"/>
              <a:t>Paris Web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https://www.paris-web.fr/</a:t>
            </a:r>
            <a:r>
              <a:rPr lang="fr-FR" dirty="0"/>
              <a:t>   </a:t>
            </a:r>
          </a:p>
          <a:p>
            <a:pPr marL="0" indent="0">
              <a:buNone/>
            </a:pPr>
            <a:r>
              <a:rPr lang="fr-FR" dirty="0">
                <a:hlinkClick r:id="rId3"/>
              </a:rPr>
              <a:t>@</a:t>
            </a:r>
            <a:r>
              <a:rPr lang="fr-FR" dirty="0" err="1">
                <a:hlinkClick r:id="rId3"/>
              </a:rPr>
              <a:t>parisweb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Ekino</a:t>
            </a:r>
          </a:p>
          <a:p>
            <a:pPr marL="0" indent="0">
              <a:buNone/>
            </a:pPr>
            <a:r>
              <a:rPr lang="fr-FR" dirty="0">
                <a:hlinkClick r:id="rId4"/>
              </a:rPr>
              <a:t>http://www.ekino.com/</a:t>
            </a:r>
            <a:r>
              <a:rPr lang="fr-FR" dirty="0"/>
              <a:t>  </a:t>
            </a:r>
          </a:p>
          <a:p>
            <a:pPr marL="0" indent="0">
              <a:buNone/>
            </a:pPr>
            <a:r>
              <a:rPr lang="fr-FR" dirty="0">
                <a:hlinkClick r:id="rId5"/>
              </a:rPr>
              <a:t>@</a:t>
            </a:r>
            <a:r>
              <a:rPr lang="fr-FR" dirty="0" err="1">
                <a:hlinkClick r:id="rId5"/>
              </a:rPr>
              <a:t>ekinoExperts</a:t>
            </a:r>
            <a:endParaRPr lang="fr-FR" dirty="0"/>
          </a:p>
          <a:p>
            <a:pPr marL="0" indent="0">
              <a:buNone/>
            </a:pPr>
            <a:r>
              <a:rPr lang="fr-FR" dirty="0">
                <a:hlinkClick r:id="rId6"/>
              </a:rPr>
              <a:t>@3k1n0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Delphine </a:t>
            </a:r>
            <a:r>
              <a:rPr lang="fr-FR" dirty="0" err="1"/>
              <a:t>Malassingne</a:t>
            </a:r>
            <a:endParaRPr lang="fr-FR" dirty="0"/>
          </a:p>
          <a:p>
            <a:pPr marL="0" indent="0">
              <a:buNone/>
            </a:pPr>
            <a:r>
              <a:rPr lang="fr-FR" dirty="0">
                <a:hlinkClick r:id="rId7"/>
              </a:rPr>
              <a:t>http://nissone.com/</a:t>
            </a:r>
            <a:r>
              <a:rPr lang="fr-FR" dirty="0"/>
              <a:t>  </a:t>
            </a:r>
          </a:p>
          <a:p>
            <a:pPr marL="0" indent="0">
              <a:buNone/>
            </a:pPr>
            <a:r>
              <a:rPr lang="fr-FR" dirty="0">
                <a:hlinkClick r:id="rId8"/>
              </a:rPr>
              <a:t>@</a:t>
            </a:r>
            <a:r>
              <a:rPr lang="fr-FR" dirty="0" err="1">
                <a:hlinkClick r:id="rId8"/>
              </a:rPr>
              <a:t>nissone</a:t>
            </a:r>
            <a:endParaRPr lang="fr-FR" dirty="0"/>
          </a:p>
          <a:p>
            <a:pPr marL="0" indent="0">
              <a:buNone/>
            </a:pPr>
            <a:r>
              <a:rPr lang="fr-FR" dirty="0">
                <a:hlinkClick r:id="rId9"/>
              </a:rPr>
              <a:t>@</a:t>
            </a:r>
            <a:r>
              <a:rPr lang="fr-FR" dirty="0" err="1">
                <a:hlinkClick r:id="rId9"/>
              </a:rPr>
              <a:t>framapiaf</a:t>
            </a:r>
            <a:r>
              <a:rPr lang="fr-FR" dirty="0">
                <a:hlinkClick r:id="rId9"/>
              </a:rPr>
              <a:t>@</a:t>
            </a:r>
            <a:r>
              <a:rPr lang="fr-FR" dirty="0" err="1">
                <a:hlinkClick r:id="rId9"/>
              </a:rPr>
              <a:t>DelphineM</a:t>
            </a:r>
            <a:r>
              <a:rPr lang="fr-FR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75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645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Pour aller plus loin sur l’hygiène numérique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Je n’ai rien à cacher </a:t>
            </a:r>
            <a:br>
              <a:rPr lang="fr-FR" dirty="0"/>
            </a:br>
            <a:r>
              <a:rPr lang="fr-FR" dirty="0">
                <a:hlinkClick r:id="rId3"/>
              </a:rPr>
              <a:t>http://jenairienacacher.fr/</a:t>
            </a:r>
            <a:r>
              <a:rPr lang="fr-FR" dirty="0"/>
              <a:t> </a:t>
            </a:r>
          </a:p>
          <a:p>
            <a:r>
              <a:rPr lang="fr-FR" dirty="0"/>
              <a:t>Livre : « Surveillance:// » de Tristan </a:t>
            </a:r>
            <a:r>
              <a:rPr lang="fr-FR" dirty="0" err="1"/>
              <a:t>Nitot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hlinkClick r:id="rId4"/>
              </a:rPr>
              <a:t>http://standblog.org/blog/pages/Surveillance</a:t>
            </a:r>
            <a:endParaRPr lang="fr-FR" dirty="0"/>
          </a:p>
          <a:p>
            <a:r>
              <a:rPr lang="fr-FR" dirty="0"/>
              <a:t>« Guide d’Hygiène numérique version 2016 » par </a:t>
            </a:r>
            <a:r>
              <a:rPr lang="fr-FR" dirty="0" err="1"/>
              <a:t>Genma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hlinkClick r:id="rId5"/>
              </a:rPr>
              <a:t>https://blog.genma.fr/?Guide-d-Hygiene-numerique-version-2016</a:t>
            </a:r>
            <a:r>
              <a:rPr lang="fr-FR" dirty="0"/>
              <a:t> </a:t>
            </a:r>
          </a:p>
          <a:p>
            <a:r>
              <a:rPr lang="fr-FR" dirty="0"/>
              <a:t>Livre : « La face cachée d'Internet » de </a:t>
            </a:r>
            <a:r>
              <a:rPr lang="fr-FR" dirty="0" err="1"/>
              <a:t>Rayna</a:t>
            </a:r>
            <a:r>
              <a:rPr lang="fr-FR" dirty="0"/>
              <a:t> </a:t>
            </a:r>
            <a:r>
              <a:rPr lang="fr-FR" dirty="0" err="1"/>
              <a:t>Stamboliyska</a:t>
            </a:r>
            <a:r>
              <a:rPr lang="fr-FR" dirty="0"/>
              <a:t> : </a:t>
            </a:r>
            <a:br>
              <a:rPr lang="fr-FR" dirty="0"/>
            </a:br>
            <a:r>
              <a:rPr lang="fr-FR" dirty="0">
                <a:hlinkClick r:id="rId6"/>
              </a:rPr>
              <a:t>http://www.editions-larousse.fr/la-face-cachee-d-internet-hackers-dark-net-9782035936417</a:t>
            </a:r>
            <a:r>
              <a:rPr lang="fr-FR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>
                <a:latin typeface="Graphik Bold" pitchFamily="34" charset="0"/>
              </a:rPr>
              <a:t>ekino. |  @nissone  |  #ParisWeb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22BEDD-F5D6-46D9-802B-5ADCBD652CDB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 protéger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 entreprises trop curieuses</a:t>
            </a:r>
          </a:p>
          <a:p>
            <a:r>
              <a:rPr lang="fr-FR" dirty="0"/>
              <a:t>Des vols physiques</a:t>
            </a:r>
          </a:p>
          <a:p>
            <a:r>
              <a:rPr lang="fr-FR" dirty="0"/>
              <a:t>Du piratage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ekino. |  @nissone  |  #ParisWeb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68180-8869-4ED5-90BF-BEC10B3188FA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9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2143</Words>
  <Application>Microsoft Office PowerPoint</Application>
  <PresentationFormat>Affichage à l'écran (16:9)</PresentationFormat>
  <Paragraphs>537</Paragraphs>
  <Slides>75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75</vt:i4>
      </vt:variant>
    </vt:vector>
  </HeadingPairs>
  <TitlesOfParts>
    <vt:vector size="76" baseType="lpstr">
      <vt:lpstr>Thème Office</vt:lpstr>
      <vt:lpstr>Un pas de plus  vers mon  hygiène numérique</vt:lpstr>
      <vt:lpstr>Un atelier entre nous</vt:lpstr>
      <vt:lpstr>Un atelier entre nous</vt:lpstr>
      <vt:lpstr>Pourquoi  l’hygiène numérique</vt:lpstr>
      <vt:lpstr>Données personnelles</vt:lpstr>
      <vt:lpstr>Exemples</vt:lpstr>
      <vt:lpstr>Lorsque vous dites « le droit à la vie privée ne me préoccupe pas, parce que je n'ai rien à cacher », cela ne fait aucune différence avec le fait de dire « Je me moque du droit à la liberté d'expression parce que je n'ai rien à dire », ou « de la liberté de la presse parce que je n'ai rien à écrire ». Edward Snowden</vt:lpstr>
      <vt:lpstr>Pour aller plus loin sur l’hygiène numérique</vt:lpstr>
      <vt:lpstr>Se protéger</vt:lpstr>
      <vt:lpstr>Mise en pratique</vt:lpstr>
      <vt:lpstr>Thématiques aujourd’hui</vt:lpstr>
      <vt:lpstr>Connexion aux comptes</vt:lpstr>
      <vt:lpstr>Mots de passe</vt:lpstr>
      <vt:lpstr>Si je ne devais en soigner qu’un</vt:lpstr>
      <vt:lpstr>Créer un mot de passe robuste</vt:lpstr>
      <vt:lpstr>Outil et recommandations de l’ANSII(1) Renforcer son mot de passe par la longueur, plus la complexité de l’alphabet utilisé Pas de mot de passe « fort » sous 16 caractères dans cet outil.</vt:lpstr>
      <vt:lpstr>Créer un mot de passe robuste</vt:lpstr>
      <vt:lpstr>Exemple fort avec le moins de complexité à retenir</vt:lpstr>
      <vt:lpstr>Exemple fort avec le moins de caractères à taper</vt:lpstr>
      <vt:lpstr>Exemple fort une combinaison des deux</vt:lpstr>
      <vt:lpstr>Jeu</vt:lpstr>
      <vt:lpstr>Jeu</vt:lpstr>
      <vt:lpstr>Jeu</vt:lpstr>
      <vt:lpstr>Jeu</vt:lpstr>
      <vt:lpstr>Jeu</vt:lpstr>
      <vt:lpstr>Jeu</vt:lpstr>
      <vt:lpstr>Jeu</vt:lpstr>
      <vt:lpstr>Jeu</vt:lpstr>
      <vt:lpstr>Pour aller plus loin sur les mots de passe</vt:lpstr>
      <vt:lpstr>Gérer ses mots de passe</vt:lpstr>
      <vt:lpstr>Gestionnaire de mot de passe selon ses besoins</vt:lpstr>
      <vt:lpstr>Exemples</vt:lpstr>
      <vt:lpstr>Présentation PowerPoint</vt:lpstr>
      <vt:lpstr>Présentation PowerPoint</vt:lpstr>
      <vt:lpstr>Présentation PowerPoint</vt:lpstr>
      <vt:lpstr>Pour aller plus loin sur les gestionnaires de MdP</vt:lpstr>
      <vt:lpstr>La double-authentification </vt:lpstr>
      <vt:lpstr>Exemples</vt:lpstr>
      <vt:lpstr>Facebook – Double-authentification</vt:lpstr>
      <vt:lpstr>Pour aller plus loin sur la double authentification</vt:lpstr>
      <vt:lpstr>Protection des données</vt:lpstr>
      <vt:lpstr>Le chiffrement</vt:lpstr>
      <vt:lpstr>Aller aux « chiffrofêtes »</vt:lpstr>
      <vt:lpstr>Pour aller plus loin sur le chiffrement</vt:lpstr>
      <vt:lpstr>Je stocke mes données …ou je les donne ? </vt:lpstr>
      <vt:lpstr>Pour aller plus loin sur l’hébergement de données</vt:lpstr>
      <vt:lpstr>Les logiciels et applications</vt:lpstr>
      <vt:lpstr>Les mises à jour</vt:lpstr>
      <vt:lpstr>Au niveau du navigateur</vt:lpstr>
      <vt:lpstr>Exemple</vt:lpstr>
      <vt:lpstr>Qwant – https://www.qwant.com/  </vt:lpstr>
      <vt:lpstr>Pour aller plus loin : exemple de plugins</vt:lpstr>
      <vt:lpstr>Les logiciels alternatifs</vt:lpstr>
      <vt:lpstr>Exemple</vt:lpstr>
      <vt:lpstr>Dégooglisons Internet – https://degooglisons-internet.org/ </vt:lpstr>
      <vt:lpstr>Pour aller plus loin sur le choix des services et logiciels</vt:lpstr>
      <vt:lpstr>Applications mobiles</vt:lpstr>
      <vt:lpstr>Pour aller plus loin sur les applications mobiles</vt:lpstr>
      <vt:lpstr>En vrac</vt:lpstr>
      <vt:lpstr>On aurait aussi pu parler de…</vt:lpstr>
      <vt:lpstr>Encore plus de liens</vt:lpstr>
      <vt:lpstr>S’informer, (se) sensibiliser – 1/2</vt:lpstr>
      <vt:lpstr>S’informer, (se) sensibiliser – 2/2</vt:lpstr>
      <vt:lpstr>Surveillance:// de Tristan Nitot</vt:lpstr>
      <vt:lpstr>Nettoyer 1/2</vt:lpstr>
      <vt:lpstr>Nettoyer 2/2</vt:lpstr>
      <vt:lpstr>Rencontrer, se faire aider</vt:lpstr>
      <vt:lpstr>Contribuer</vt:lpstr>
      <vt:lpstr>Donner des sous</vt:lpstr>
      <vt:lpstr>En conclusion</vt:lpstr>
      <vt:lpstr>Les petits pas faits aujourd’hui ? </vt:lpstr>
      <vt:lpstr>Chaque petit pas compte pour une meilleure hygiène numérique pour vous, et pour les autres.  Bravo pour le ou les pas faits aujourd’hui !</vt:lpstr>
      <vt:lpstr>Remerciements</vt:lpstr>
      <vt:lpstr>Cette présentation</vt:lpstr>
      <vt:lpstr>Contacts</vt:lpstr>
    </vt:vector>
  </TitlesOfParts>
  <Company>Ekino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pas de plus vers mon hygiène numérique</dc:title>
  <dc:creator>Delphine Malassingne</dc:creator>
  <cp:lastModifiedBy>Delphine Malassingne</cp:lastModifiedBy>
  <cp:revision>129</cp:revision>
  <cp:lastPrinted>2017-07-03T09:00:14Z</cp:lastPrinted>
  <dcterms:created xsi:type="dcterms:W3CDTF">2017-06-27T07:42:50Z</dcterms:created>
  <dcterms:modified xsi:type="dcterms:W3CDTF">2017-10-04T16:13:02Z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